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9a4fd847d1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9a4fd847d1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9a4fd847d1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9a4fd847d1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9a4fd847d1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9a4fd847d1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9a4fd847d1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9a4fd847d1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9a4fd847d1_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9a4fd847d1_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9a4fd847d1_2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9a4fd847d1_2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9a4fd847d1_2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9a4fd847d1_2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a4fd847d1_2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a4fd847d1_2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9a4fd847d1_2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9a4fd847d1_2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9a4fd847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9a4fd847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9a4fd847d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9a4fd847d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9a4fd847d1_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9a4fd847d1_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a4fd847d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a4fd847d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a4fd847d1_2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a4fd847d1_2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a4fd847d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a4fd847d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a4fd847d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a4fd847d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a4fd847d1_3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a4fd847d1_3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tiengviethuchanh.wordpress.com/author/tiengviethuchanh/" TargetMode="External"/><Relationship Id="rId4" Type="http://schemas.openxmlformats.org/officeDocument/2006/relationships/hyperlink" Target="https://tiengviethuchanh.wordpress.com/author/tiengviethuchanh/" TargetMode="External"/><Relationship Id="rId5" Type="http://schemas.openxmlformats.org/officeDocument/2006/relationships/hyperlink" Target="https://tiengviethuchanh.wordpress.com/author/tiengviethuchanh/" TargetMode="External"/><Relationship Id="rId6" Type="http://schemas.openxmlformats.org/officeDocument/2006/relationships/hyperlink" Target="https://tiengviethuchanh.wordpress.com/author/tiengviethuchanh/" TargetMode="External"/><Relationship Id="rId7" Type="http://schemas.openxmlformats.org/officeDocument/2006/relationships/hyperlink" Target="https://tiengviethuchanh.wordpress.com/author/tiengviethuchan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Truyện Thiếu Nhi</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(tr</a:t>
            </a:r>
            <a:r>
              <a:rPr lang="en"/>
              <a:t>ích từ trang mạng “Tiếng Việt Thực Hành”)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249675"/>
            <a:ext cx="8520600" cy="54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a:t>
            </a:r>
            <a:r>
              <a:rPr b="1" lang="en" sz="2400">
                <a:solidFill>
                  <a:srgbClr val="4E4E4E"/>
                </a:solidFill>
                <a:highlight>
                  <a:srgbClr val="FFFFFF"/>
                </a:highlight>
                <a:latin typeface="Trebuchet MS"/>
                <a:ea typeface="Trebuchet MS"/>
                <a:cs typeface="Trebuchet MS"/>
                <a:sym typeface="Trebuchet MS"/>
              </a:rPr>
              <a:t>Không ai tin kẻ nói dối  </a:t>
            </a:r>
            <a:endParaRPr b="1" sz="2400">
              <a:solidFill>
                <a:srgbClr val="4E4E4E"/>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11" name="Google Shape;111;p22"/>
          <p:cNvSpPr txBox="1"/>
          <p:nvPr>
            <p:ph idx="1" type="body"/>
          </p:nvPr>
        </p:nvSpPr>
        <p:spPr>
          <a:xfrm>
            <a:off x="311700" y="629200"/>
            <a:ext cx="5990400" cy="39399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1850">
                <a:solidFill>
                  <a:srgbClr val="4E4E4E"/>
                </a:solidFill>
                <a:highlight>
                  <a:srgbClr val="FFFFFF"/>
                </a:highlight>
                <a:latin typeface="Trebuchet MS"/>
                <a:ea typeface="Trebuchet MS"/>
                <a:cs typeface="Trebuchet MS"/>
                <a:sym typeface="Trebuchet MS"/>
              </a:rPr>
              <a:t>Có một cậu bé tinh nghịch sống trong ngôi làng dưới chân một ngọn đồi. Một hôm, nó nghĩ tới chuyện chọc cười dân làng.</a:t>
            </a:r>
            <a:endParaRPr sz="18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850">
                <a:solidFill>
                  <a:srgbClr val="4E4E4E"/>
                </a:solidFill>
                <a:highlight>
                  <a:srgbClr val="FFFFFF"/>
                </a:highlight>
                <a:latin typeface="Trebuchet MS"/>
                <a:ea typeface="Trebuchet MS"/>
                <a:cs typeface="Trebuchet MS"/>
                <a:sym typeface="Trebuchet MS"/>
              </a:rPr>
              <a:t>Cậu bé liền tìm một tảng đá cao, rồi trèo lên và lấy hết sức hét lớn: “Cọp! Cọp! Cứu tôi với! Cứu tôi!”</a:t>
            </a:r>
            <a:endParaRPr sz="18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1100"/>
              </a:spcAft>
              <a:buNone/>
            </a:pPr>
            <a:r>
              <a:rPr lang="en" sz="1850">
                <a:solidFill>
                  <a:srgbClr val="4E4E4E"/>
                </a:solidFill>
                <a:highlight>
                  <a:srgbClr val="FFFFFF"/>
                </a:highlight>
                <a:latin typeface="Trebuchet MS"/>
                <a:ea typeface="Trebuchet MS"/>
                <a:cs typeface="Trebuchet MS"/>
                <a:sym typeface="Trebuchet MS"/>
              </a:rPr>
              <a:t>Dân làng nghe thấy tiếng hét liền chạy đến giúp cậu ta. Nhưng khi họ đến đó, họ không thấy con cọp nào cả và cậu bé vẫn bình yên vô sự. Dân làng rất bực mình và trở về trong cơn tức giận.</a:t>
            </a:r>
            <a:endParaRPr sz="3100"/>
          </a:p>
        </p:txBody>
      </p:sp>
      <p:pic>
        <p:nvPicPr>
          <p:cNvPr id="112" name="Google Shape;112;p22"/>
          <p:cNvPicPr preferRelativeResize="0"/>
          <p:nvPr/>
        </p:nvPicPr>
        <p:blipFill>
          <a:blip r:embed="rId3">
            <a:alphaModFix/>
          </a:blip>
          <a:stretch>
            <a:fillRect/>
          </a:stretch>
        </p:blipFill>
        <p:spPr>
          <a:xfrm>
            <a:off x="6245425" y="249675"/>
            <a:ext cx="2689950" cy="20174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3"/>
          <p:cNvSpPr txBox="1"/>
          <p:nvPr>
            <p:ph idx="1" type="body"/>
          </p:nvPr>
        </p:nvSpPr>
        <p:spPr>
          <a:xfrm>
            <a:off x="311700" y="209725"/>
            <a:ext cx="8520600" cy="44145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None/>
            </a:pPr>
            <a:r>
              <a:rPr lang="en" sz="1850">
                <a:solidFill>
                  <a:srgbClr val="4E4E4E"/>
                </a:solidFill>
                <a:highlight>
                  <a:srgbClr val="FFFFFF"/>
                </a:highlight>
                <a:latin typeface="Trebuchet MS"/>
                <a:ea typeface="Trebuchet MS"/>
                <a:cs typeface="Trebuchet MS"/>
                <a:sym typeface="Trebuchet MS"/>
              </a:rPr>
              <a:t>Cậu bé phá lên cười lớn và nói với dân làng rằng, “Không có con cọp nào cả, tôi làm điều này cho vui thôi!”</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Vài ngày sau, cậu bé làm lại như thế. Một lần nữa dân làng chạy đến cứu cậu bé nhưng lại bị lừa một lần nữa. Thế là họ quyết định sẽ không tin lời cậu bé nữa.</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Thật không may, một ngày nọ, một con cọp thực sự đến đó. Bấy giờ cậu bé lấy hết sức hét lên: “Cọp! Cọp!” Nhưng không ai chạy đến giúp cậu ta cả.</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Con cọp tấn công cậu bé. Cậu bé cố gắng chống chọi lại với con cọp, nhưng trong vòng vài phút, con thú dữ đã giết chết cậu bé.</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Vì thế, một khi đã nói dối thì sẽ luôn luôn bị xem là một kẻ nói dối.</a:t>
            </a:r>
            <a:endParaRPr sz="19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79900"/>
            <a:ext cx="8520600" cy="5892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1100"/>
              </a:spcAft>
              <a:buClr>
                <a:schemeClr val="dk1"/>
              </a:buClr>
              <a:buSzPts val="1100"/>
              <a:buFont typeface="Arial"/>
              <a:buNone/>
            </a:pPr>
            <a:r>
              <a:rPr b="1" lang="en" sz="2450">
                <a:solidFill>
                  <a:srgbClr val="4E4E4E"/>
                </a:solidFill>
                <a:highlight>
                  <a:srgbClr val="FFFFFF"/>
                </a:highlight>
                <a:latin typeface="Trebuchet MS"/>
                <a:ea typeface="Trebuchet MS"/>
                <a:cs typeface="Trebuchet MS"/>
                <a:sym typeface="Trebuchet MS"/>
              </a:rPr>
              <a:t>Giải thích chữ khó:</a:t>
            </a:r>
            <a:endParaRPr sz="3200"/>
          </a:p>
        </p:txBody>
      </p:sp>
      <p:sp>
        <p:nvSpPr>
          <p:cNvPr id="124" name="Google Shape;124;p24"/>
          <p:cNvSpPr txBox="1"/>
          <p:nvPr>
            <p:ph idx="1" type="body"/>
          </p:nvPr>
        </p:nvSpPr>
        <p:spPr>
          <a:xfrm>
            <a:off x="311700" y="459425"/>
            <a:ext cx="8520600" cy="4384500"/>
          </a:xfrm>
          <a:prstGeom prst="rect">
            <a:avLst/>
          </a:prstGeom>
        </p:spPr>
        <p:txBody>
          <a:bodyPr anchorCtr="0" anchor="t" bIns="91425" lIns="91425" spcFirstLastPara="1" rIns="91425" wrap="square" tIns="91425">
            <a:noAutofit/>
          </a:bodyPr>
          <a:lstStyle/>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tinh nghịch: </a:t>
            </a:r>
            <a:r>
              <a:rPr i="1" lang="en" sz="2150">
                <a:solidFill>
                  <a:srgbClr val="4E4E4E"/>
                </a:solidFill>
                <a:highlight>
                  <a:srgbClr val="FFFFFF"/>
                </a:highlight>
                <a:latin typeface="Trebuchet MS"/>
                <a:ea typeface="Trebuchet MS"/>
                <a:cs typeface="Trebuchet MS"/>
                <a:sym typeface="Trebuchet MS"/>
              </a:rPr>
              <a:t>mischievous</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chọc cười : </a:t>
            </a:r>
            <a:r>
              <a:rPr i="1" lang="en" sz="2150">
                <a:solidFill>
                  <a:srgbClr val="4E4E4E"/>
                </a:solidFill>
                <a:highlight>
                  <a:srgbClr val="FFFFFF"/>
                </a:highlight>
                <a:latin typeface="Trebuchet MS"/>
                <a:ea typeface="Trebuchet MS"/>
                <a:cs typeface="Trebuchet MS"/>
                <a:sym typeface="Trebuchet MS"/>
              </a:rPr>
              <a:t>to make fun of</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bình yên vô sự: </a:t>
            </a:r>
            <a:r>
              <a:rPr i="1" lang="en" sz="2150">
                <a:solidFill>
                  <a:srgbClr val="4E4E4E"/>
                </a:solidFill>
                <a:highlight>
                  <a:srgbClr val="FFFFFF"/>
                </a:highlight>
                <a:latin typeface="Trebuchet MS"/>
                <a:ea typeface="Trebuchet MS"/>
                <a:cs typeface="Trebuchet MS"/>
                <a:sym typeface="Trebuchet MS"/>
              </a:rPr>
              <a:t>safe and sound</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phá lên cười: </a:t>
            </a:r>
            <a:r>
              <a:rPr i="1" lang="en" sz="2150">
                <a:solidFill>
                  <a:srgbClr val="4E4E4E"/>
                </a:solidFill>
                <a:highlight>
                  <a:srgbClr val="FFFFFF"/>
                </a:highlight>
                <a:latin typeface="Trebuchet MS"/>
                <a:ea typeface="Trebuchet MS"/>
                <a:cs typeface="Trebuchet MS"/>
                <a:sym typeface="Trebuchet MS"/>
              </a:rPr>
              <a:t>to burst into laughing</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bực mình: </a:t>
            </a:r>
            <a:r>
              <a:rPr i="1" lang="en" sz="2150">
                <a:solidFill>
                  <a:srgbClr val="4E4E4E"/>
                </a:solidFill>
                <a:highlight>
                  <a:srgbClr val="FFFFFF"/>
                </a:highlight>
                <a:latin typeface="Trebuchet MS"/>
                <a:ea typeface="Trebuchet MS"/>
                <a:cs typeface="Trebuchet MS"/>
                <a:sym typeface="Trebuchet MS"/>
              </a:rPr>
              <a:t>to be annoyed</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cứu giúp: </a:t>
            </a:r>
            <a:r>
              <a:rPr i="1" lang="en" sz="2150">
                <a:solidFill>
                  <a:srgbClr val="4E4E4E"/>
                </a:solidFill>
                <a:highlight>
                  <a:srgbClr val="FFFFFF"/>
                </a:highlight>
                <a:latin typeface="Trebuchet MS"/>
                <a:ea typeface="Trebuchet MS"/>
                <a:cs typeface="Trebuchet MS"/>
                <a:sym typeface="Trebuchet MS"/>
              </a:rPr>
              <a:t>to help</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tấn công: </a:t>
            </a:r>
            <a:r>
              <a:rPr i="1" lang="en" sz="2150">
                <a:solidFill>
                  <a:srgbClr val="4E4E4E"/>
                </a:solidFill>
                <a:highlight>
                  <a:srgbClr val="FFFFFF"/>
                </a:highlight>
                <a:latin typeface="Trebuchet MS"/>
                <a:ea typeface="Trebuchet MS"/>
                <a:cs typeface="Trebuchet MS"/>
                <a:sym typeface="Trebuchet MS"/>
              </a:rPr>
              <a:t>to attack</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chống chọi: </a:t>
            </a:r>
            <a:r>
              <a:rPr i="1" lang="en" sz="2150">
                <a:solidFill>
                  <a:srgbClr val="4E4E4E"/>
                </a:solidFill>
                <a:highlight>
                  <a:srgbClr val="FFFFFF"/>
                </a:highlight>
                <a:latin typeface="Trebuchet MS"/>
                <a:ea typeface="Trebuchet MS"/>
                <a:cs typeface="Trebuchet MS"/>
                <a:sym typeface="Trebuchet MS"/>
              </a:rPr>
              <a:t>to fight back</a:t>
            </a:r>
            <a:r>
              <a:rPr lang="en" sz="2150">
                <a:solidFill>
                  <a:srgbClr val="4E4E4E"/>
                </a:solidFill>
                <a:highlight>
                  <a:srgbClr val="FFFFFF"/>
                </a:highlight>
                <a:latin typeface="Trebuchet MS"/>
                <a:ea typeface="Trebuchet MS"/>
                <a:cs typeface="Trebuchet MS"/>
                <a:sym typeface="Trebuchet MS"/>
              </a:rPr>
              <a:t> </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00000"/>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thú dữ: </a:t>
            </a:r>
            <a:r>
              <a:rPr i="1" lang="en" sz="2150">
                <a:solidFill>
                  <a:srgbClr val="4E4E4E"/>
                </a:solidFill>
                <a:highlight>
                  <a:srgbClr val="FFFFFF"/>
                </a:highlight>
                <a:latin typeface="Trebuchet MS"/>
                <a:ea typeface="Trebuchet MS"/>
                <a:cs typeface="Trebuchet MS"/>
                <a:sym typeface="Trebuchet MS"/>
              </a:rPr>
              <a:t>beast</a:t>
            </a:r>
            <a:endParaRPr i="1" sz="21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159800"/>
            <a:ext cx="8520600" cy="58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4. </a:t>
            </a:r>
            <a:r>
              <a:rPr b="1" lang="en" sz="2400">
                <a:solidFill>
                  <a:srgbClr val="4E4E4E"/>
                </a:solidFill>
                <a:highlight>
                  <a:srgbClr val="FFFFFF"/>
                </a:highlight>
                <a:latin typeface="Trebuchet MS"/>
                <a:ea typeface="Trebuchet MS"/>
                <a:cs typeface="Trebuchet MS"/>
                <a:sym typeface="Trebuchet MS"/>
              </a:rPr>
              <a:t>Sư tử và chuột   </a:t>
            </a:r>
            <a:endParaRPr b="1" sz="2400">
              <a:solidFill>
                <a:srgbClr val="4E4E4E"/>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30" name="Google Shape;130;p25"/>
          <p:cNvSpPr txBox="1"/>
          <p:nvPr>
            <p:ph idx="1" type="body"/>
          </p:nvPr>
        </p:nvSpPr>
        <p:spPr>
          <a:xfrm>
            <a:off x="311700" y="749000"/>
            <a:ext cx="6719400" cy="38199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Vào một ngày mùa hè nóng bức. Ánh nắng mặt trời hừng hực chiếu thẳng xuống mặt đất. Có một con sư tử đang nằm dưới bóng rợp của một tàng cây lớn và lim dim ngủ. Gần gốc cây, có một lỗ nhỏ dưới đất, là hang của một con chuột. Lúc đó chuột ra khỏi hang và thấy một con sư tử đang nằm ngủ.</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Không hay biết về sức mạnh của sư tử, chuột nảy ra một ý tưởng. Nó nghĩ đánh thức sư tử bằng cách chạy qua chạy lại trên mình sư tử cho vui.</a:t>
            </a:r>
            <a:endParaRPr sz="19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sz="2400"/>
          </a:p>
        </p:txBody>
      </p:sp>
      <p:pic>
        <p:nvPicPr>
          <p:cNvPr id="131" name="Google Shape;131;p25"/>
          <p:cNvPicPr preferRelativeResize="0"/>
          <p:nvPr/>
        </p:nvPicPr>
        <p:blipFill>
          <a:blip r:embed="rId3">
            <a:alphaModFix/>
          </a:blip>
          <a:stretch>
            <a:fillRect/>
          </a:stretch>
        </p:blipFill>
        <p:spPr>
          <a:xfrm>
            <a:off x="6933900" y="901400"/>
            <a:ext cx="2057700" cy="200208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445025"/>
            <a:ext cx="8520600" cy="16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6"/>
          <p:cNvSpPr txBox="1"/>
          <p:nvPr>
            <p:ph idx="1" type="body"/>
          </p:nvPr>
        </p:nvSpPr>
        <p:spPr>
          <a:xfrm>
            <a:off x="311700" y="149800"/>
            <a:ext cx="8520600" cy="44193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Thật không may, sư tử tỉnh giấc và nhanh tay bắt được chuột. Chuột bèn xin sư tử tha mạng. Sẵn với bản tính rộng lượng tự nhiên, sư tử liền thả chuột ra. Chuột hứa sẽ giúp sư tử khi có dịp. Sư tử nghe thế liền cười lớn. Làm thế nào một con chuột nhỏ bé có thể giúp chúa tể sơn lâm được?</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rgbClr val="4E4E4E"/>
                </a:solidFill>
                <a:highlight>
                  <a:srgbClr val="FFFFFF"/>
                </a:highlight>
                <a:latin typeface="Trebuchet MS"/>
                <a:ea typeface="Trebuchet MS"/>
                <a:cs typeface="Trebuchet MS"/>
                <a:sym typeface="Trebuchet MS"/>
              </a:rPr>
              <a:t>Vài ngày sau đó, chuột đi ngang qua một khu rừng thì bắt gặp sư tử đang bị vướng lưới của thợ săn. Ngay lập tức, chuột bắt tay làm việc bằng cách gặm đứt những sợi dây thừng. Chẳng bao lâu, chuột đã giúp cho sư tử thoát khỏi lưới.</a:t>
            </a:r>
            <a:endParaRPr sz="19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b="1" lang="en" sz="1950">
                <a:solidFill>
                  <a:srgbClr val="4E4E4E"/>
                </a:solidFill>
                <a:highlight>
                  <a:srgbClr val="FFFFFF"/>
                </a:highlight>
                <a:latin typeface="Trebuchet MS"/>
                <a:ea typeface="Trebuchet MS"/>
                <a:cs typeface="Trebuchet MS"/>
                <a:sym typeface="Trebuchet MS"/>
              </a:rPr>
              <a:t>Lời bình: </a:t>
            </a:r>
            <a:r>
              <a:rPr lang="en" sz="1950">
                <a:solidFill>
                  <a:srgbClr val="4E4E4E"/>
                </a:solidFill>
                <a:highlight>
                  <a:srgbClr val="FFFFFF"/>
                </a:highlight>
                <a:latin typeface="Trebuchet MS"/>
                <a:ea typeface="Trebuchet MS"/>
                <a:cs typeface="Trebuchet MS"/>
                <a:sym typeface="Trebuchet MS"/>
              </a:rPr>
              <a:t>Hãy nhớ rằng, lòng thương xót cho đi sẽ luôn luôn được đền trả.</a:t>
            </a:r>
            <a:endParaRPr sz="19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189750"/>
            <a:ext cx="8520600" cy="50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650">
                <a:solidFill>
                  <a:srgbClr val="4E4E4E"/>
                </a:solidFill>
                <a:highlight>
                  <a:srgbClr val="FFFFFF"/>
                </a:highlight>
                <a:latin typeface="Trebuchet MS"/>
                <a:ea typeface="Trebuchet MS"/>
                <a:cs typeface="Trebuchet MS"/>
                <a:sym typeface="Trebuchet MS"/>
              </a:rPr>
              <a:t>Giải thích chữ khó:</a:t>
            </a:r>
            <a:endParaRPr sz="4400"/>
          </a:p>
        </p:txBody>
      </p:sp>
      <p:sp>
        <p:nvSpPr>
          <p:cNvPr id="143" name="Google Shape;143;p27"/>
          <p:cNvSpPr txBox="1"/>
          <p:nvPr>
            <p:ph idx="1" type="body"/>
          </p:nvPr>
        </p:nvSpPr>
        <p:spPr>
          <a:xfrm>
            <a:off x="311700" y="569275"/>
            <a:ext cx="8520600" cy="3999600"/>
          </a:xfrm>
          <a:prstGeom prst="rect">
            <a:avLst/>
          </a:prstGeom>
        </p:spPr>
        <p:txBody>
          <a:bodyPr anchorCtr="0" anchor="t" bIns="91425" lIns="91425" spcFirstLastPara="1" rIns="91425" wrap="square" tIns="91425">
            <a:noAutofit/>
          </a:bodyPr>
          <a:lstStyle/>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hừng hực: </a:t>
            </a:r>
            <a:r>
              <a:rPr i="1" lang="en" sz="1950">
                <a:solidFill>
                  <a:srgbClr val="4E4E4E"/>
                </a:solidFill>
                <a:highlight>
                  <a:srgbClr val="FFFFFF"/>
                </a:highlight>
                <a:latin typeface="Trebuchet MS"/>
                <a:ea typeface="Trebuchet MS"/>
                <a:cs typeface="Trebuchet MS"/>
                <a:sym typeface="Trebuchet MS"/>
              </a:rPr>
              <a:t>very hot</a:t>
            </a:r>
            <a:r>
              <a:rPr lang="en" sz="1950">
                <a:solidFill>
                  <a:srgbClr val="4E4E4E"/>
                </a:solidFill>
                <a:highlight>
                  <a:srgbClr val="FFFFFF"/>
                </a:highlight>
                <a:latin typeface="Trebuchet MS"/>
                <a:ea typeface="Trebuchet MS"/>
                <a:cs typeface="Trebuchet MS"/>
                <a:sym typeface="Trebuchet MS"/>
              </a:rPr>
              <a:t>                                    *  bóng rợp:</a:t>
            </a:r>
            <a:r>
              <a:rPr i="1" lang="en" sz="1950">
                <a:solidFill>
                  <a:srgbClr val="4E4E4E"/>
                </a:solidFill>
                <a:highlight>
                  <a:srgbClr val="FFFFFF"/>
                </a:highlight>
                <a:latin typeface="Trebuchet MS"/>
                <a:ea typeface="Trebuchet MS"/>
                <a:cs typeface="Trebuchet MS"/>
                <a:sym typeface="Trebuchet MS"/>
              </a:rPr>
              <a:t> shade</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lim dim ngủ: </a:t>
            </a:r>
            <a:r>
              <a:rPr i="1" lang="en" sz="1950">
                <a:solidFill>
                  <a:srgbClr val="4E4E4E"/>
                </a:solidFill>
                <a:highlight>
                  <a:srgbClr val="FFFFFF"/>
                </a:highlight>
                <a:latin typeface="Trebuchet MS"/>
                <a:ea typeface="Trebuchet MS"/>
                <a:cs typeface="Trebuchet MS"/>
                <a:sym typeface="Trebuchet MS"/>
              </a:rPr>
              <a:t>to sleep halfway</a:t>
            </a:r>
            <a:r>
              <a:rPr lang="en" sz="1950">
                <a:solidFill>
                  <a:srgbClr val="4E4E4E"/>
                </a:solidFill>
                <a:highlight>
                  <a:srgbClr val="FFFFFF"/>
                </a:highlight>
                <a:latin typeface="Trebuchet MS"/>
                <a:ea typeface="Trebuchet MS"/>
                <a:cs typeface="Trebuchet MS"/>
                <a:sym typeface="Trebuchet MS"/>
              </a:rPr>
              <a:t>                    *   nảy: </a:t>
            </a:r>
            <a:r>
              <a:rPr i="1" lang="en" sz="1950">
                <a:solidFill>
                  <a:srgbClr val="4E4E4E"/>
                </a:solidFill>
                <a:highlight>
                  <a:srgbClr val="FFFFFF"/>
                </a:highlight>
                <a:latin typeface="Trebuchet MS"/>
                <a:ea typeface="Trebuchet MS"/>
                <a:cs typeface="Trebuchet MS"/>
                <a:sym typeface="Trebuchet MS"/>
              </a:rPr>
              <a:t>to think of</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chạy qua chạy lại:</a:t>
            </a:r>
            <a:r>
              <a:rPr i="1" lang="en" sz="1950">
                <a:solidFill>
                  <a:srgbClr val="4E4E4E"/>
                </a:solidFill>
                <a:highlight>
                  <a:srgbClr val="FFFFFF"/>
                </a:highlight>
                <a:latin typeface="Trebuchet MS"/>
                <a:ea typeface="Trebuchet MS"/>
                <a:cs typeface="Trebuchet MS"/>
                <a:sym typeface="Trebuchet MS"/>
              </a:rPr>
              <a:t> to run back and forth</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mình: </a:t>
            </a:r>
            <a:r>
              <a:rPr i="1" lang="en" sz="1950">
                <a:solidFill>
                  <a:srgbClr val="4E4E4E"/>
                </a:solidFill>
                <a:highlight>
                  <a:srgbClr val="FFFFFF"/>
                </a:highlight>
                <a:latin typeface="Trebuchet MS"/>
                <a:ea typeface="Trebuchet MS"/>
                <a:cs typeface="Trebuchet MS"/>
                <a:sym typeface="Trebuchet MS"/>
              </a:rPr>
              <a:t>body</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rộng lượng: </a:t>
            </a:r>
            <a:r>
              <a:rPr i="1" lang="en" sz="1950">
                <a:solidFill>
                  <a:srgbClr val="4E4E4E"/>
                </a:solidFill>
                <a:highlight>
                  <a:srgbClr val="FFFFFF"/>
                </a:highlight>
                <a:latin typeface="Trebuchet MS"/>
                <a:ea typeface="Trebuchet MS"/>
                <a:cs typeface="Trebuchet MS"/>
                <a:sym typeface="Trebuchet MS"/>
              </a:rPr>
              <a:t>generous</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tự nhiên: </a:t>
            </a:r>
            <a:r>
              <a:rPr i="1" lang="en" sz="1950">
                <a:solidFill>
                  <a:srgbClr val="4E4E4E"/>
                </a:solidFill>
                <a:highlight>
                  <a:srgbClr val="FFFFFF"/>
                </a:highlight>
                <a:latin typeface="Trebuchet MS"/>
                <a:ea typeface="Trebuchet MS"/>
                <a:cs typeface="Trebuchet MS"/>
                <a:sym typeface="Trebuchet MS"/>
              </a:rPr>
              <a:t>natural</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chúa tể sơn lâm: </a:t>
            </a:r>
            <a:r>
              <a:rPr i="1" lang="en" sz="1950">
                <a:solidFill>
                  <a:srgbClr val="4E4E4E"/>
                </a:solidFill>
                <a:highlight>
                  <a:srgbClr val="FFFFFF"/>
                </a:highlight>
                <a:latin typeface="Trebuchet MS"/>
                <a:ea typeface="Trebuchet MS"/>
                <a:cs typeface="Trebuchet MS"/>
                <a:sym typeface="Trebuchet MS"/>
              </a:rPr>
              <a:t>king of the jungle</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vướng:</a:t>
            </a:r>
            <a:r>
              <a:rPr i="1" lang="en" sz="1950">
                <a:solidFill>
                  <a:srgbClr val="4E4E4E"/>
                </a:solidFill>
                <a:highlight>
                  <a:srgbClr val="FFFFFF"/>
                </a:highlight>
                <a:latin typeface="Trebuchet MS"/>
                <a:ea typeface="Trebuchet MS"/>
                <a:cs typeface="Trebuchet MS"/>
                <a:sym typeface="Trebuchet MS"/>
              </a:rPr>
              <a:t> to be trapped</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52425" lvl="0" marL="457200" rtl="0" algn="l">
              <a:spcBef>
                <a:spcPts val="0"/>
              </a:spcBef>
              <a:spcAft>
                <a:spcPts val="0"/>
              </a:spcAft>
              <a:buClr>
                <a:srgbClr val="4E4E4E"/>
              </a:buClr>
              <a:buSzPts val="1950"/>
              <a:buFont typeface="Trebuchet MS"/>
              <a:buChar char="●"/>
            </a:pPr>
            <a:r>
              <a:rPr lang="en" sz="1950">
                <a:solidFill>
                  <a:srgbClr val="4E4E4E"/>
                </a:solidFill>
                <a:highlight>
                  <a:srgbClr val="FFFFFF"/>
                </a:highlight>
                <a:latin typeface="Trebuchet MS"/>
                <a:ea typeface="Trebuchet MS"/>
                <a:cs typeface="Trebuchet MS"/>
                <a:sym typeface="Trebuchet MS"/>
              </a:rPr>
              <a:t>gặm: </a:t>
            </a:r>
            <a:r>
              <a:rPr i="1" lang="en" sz="1950">
                <a:solidFill>
                  <a:srgbClr val="4E4E4E"/>
                </a:solidFill>
                <a:highlight>
                  <a:srgbClr val="FFFFFF"/>
                </a:highlight>
                <a:latin typeface="Trebuchet MS"/>
                <a:ea typeface="Trebuchet MS"/>
                <a:cs typeface="Trebuchet MS"/>
                <a:sym typeface="Trebuchet MS"/>
              </a:rPr>
              <a:t>to gnaw</a:t>
            </a:r>
            <a:r>
              <a:rPr lang="en" sz="1950">
                <a:solidFill>
                  <a:srgbClr val="4E4E4E"/>
                </a:solidFill>
                <a:highlight>
                  <a:srgbClr val="FFFFFF"/>
                </a:highlight>
                <a:latin typeface="Trebuchet MS"/>
                <a:ea typeface="Trebuchet MS"/>
                <a:cs typeface="Trebuchet MS"/>
                <a:sym typeface="Trebuchet MS"/>
              </a:rPr>
              <a:t> </a:t>
            </a:r>
            <a:endParaRPr sz="1950">
              <a:solidFill>
                <a:srgbClr val="4E4E4E"/>
              </a:solidFill>
              <a:highlight>
                <a:srgbClr val="FFFFFF"/>
              </a:highlight>
              <a:latin typeface="Trebuchet MS"/>
              <a:ea typeface="Trebuchet MS"/>
              <a:cs typeface="Trebuchet MS"/>
              <a:sym typeface="Trebuchet MS"/>
            </a:endParaRPr>
          </a:p>
          <a:p>
            <a:pPr indent="-346075" lvl="0" marL="457200" rtl="0" algn="l">
              <a:spcBef>
                <a:spcPts val="0"/>
              </a:spcBef>
              <a:spcAft>
                <a:spcPts val="0"/>
              </a:spcAft>
              <a:buClr>
                <a:srgbClr val="4E4E4E"/>
              </a:buClr>
              <a:buSzPts val="1850"/>
              <a:buFont typeface="Trebuchet MS"/>
              <a:buChar char="●"/>
            </a:pPr>
            <a:r>
              <a:rPr lang="en" sz="1850">
                <a:solidFill>
                  <a:srgbClr val="4E4E4E"/>
                </a:solidFill>
                <a:highlight>
                  <a:srgbClr val="FFFFFF"/>
                </a:highlight>
                <a:latin typeface="Trebuchet MS"/>
                <a:ea typeface="Trebuchet MS"/>
                <a:cs typeface="Trebuchet MS"/>
                <a:sym typeface="Trebuchet MS"/>
              </a:rPr>
              <a:t>lòng thương xót:</a:t>
            </a:r>
            <a:r>
              <a:rPr i="1" lang="en" sz="1850">
                <a:solidFill>
                  <a:srgbClr val="4E4E4E"/>
                </a:solidFill>
                <a:highlight>
                  <a:srgbClr val="FFFFFF"/>
                </a:highlight>
                <a:latin typeface="Trebuchet MS"/>
                <a:ea typeface="Trebuchet MS"/>
                <a:cs typeface="Trebuchet MS"/>
                <a:sym typeface="Trebuchet MS"/>
              </a:rPr>
              <a:t> mercy</a:t>
            </a:r>
            <a:r>
              <a:rPr lang="en" sz="1850">
                <a:solidFill>
                  <a:srgbClr val="4E4E4E"/>
                </a:solidFill>
                <a:highlight>
                  <a:srgbClr val="FFFFFF"/>
                </a:highlight>
                <a:latin typeface="Trebuchet MS"/>
                <a:ea typeface="Trebuchet MS"/>
                <a:cs typeface="Trebuchet MS"/>
                <a:sym typeface="Trebuchet MS"/>
              </a:rPr>
              <a:t> </a:t>
            </a:r>
            <a:endParaRPr sz="1850">
              <a:solidFill>
                <a:srgbClr val="4E4E4E"/>
              </a:solidFill>
              <a:highlight>
                <a:srgbClr val="FFFFFF"/>
              </a:highlight>
              <a:latin typeface="Trebuchet MS"/>
              <a:ea typeface="Trebuchet MS"/>
              <a:cs typeface="Trebuchet MS"/>
              <a:sym typeface="Trebuchet MS"/>
            </a:endParaRPr>
          </a:p>
          <a:p>
            <a:pPr indent="-365125" lvl="0" marL="457200" rtl="0" algn="l">
              <a:spcBef>
                <a:spcPts val="0"/>
              </a:spcBef>
              <a:spcAft>
                <a:spcPts val="0"/>
              </a:spcAft>
              <a:buClr>
                <a:srgbClr val="4E4E4E"/>
              </a:buClr>
              <a:buSzPts val="2150"/>
              <a:buFont typeface="Trebuchet MS"/>
              <a:buChar char="●"/>
            </a:pPr>
            <a:r>
              <a:rPr lang="en" sz="2150">
                <a:solidFill>
                  <a:srgbClr val="4E4E4E"/>
                </a:solidFill>
                <a:highlight>
                  <a:srgbClr val="FFFFFF"/>
                </a:highlight>
                <a:latin typeface="Trebuchet MS"/>
                <a:ea typeface="Trebuchet MS"/>
                <a:cs typeface="Trebuchet MS"/>
                <a:sym typeface="Trebuchet MS"/>
              </a:rPr>
              <a:t>đền trả: </a:t>
            </a:r>
            <a:r>
              <a:rPr i="1" lang="en" sz="2150">
                <a:solidFill>
                  <a:srgbClr val="4E4E4E"/>
                </a:solidFill>
                <a:highlight>
                  <a:srgbClr val="FFFFFF"/>
                </a:highlight>
                <a:latin typeface="Trebuchet MS"/>
                <a:ea typeface="Trebuchet MS"/>
                <a:cs typeface="Trebuchet MS"/>
                <a:sym typeface="Trebuchet MS"/>
              </a:rPr>
              <a:t>to pay back</a:t>
            </a:r>
            <a:endParaRPr sz="29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311700" y="189750"/>
            <a:ext cx="8520600" cy="6192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sz="2600">
                <a:solidFill>
                  <a:srgbClr val="4E4E4E"/>
                </a:solidFill>
                <a:highlight>
                  <a:srgbClr val="FFFFFF"/>
                </a:highlight>
                <a:latin typeface="Trebuchet MS"/>
                <a:ea typeface="Trebuchet MS"/>
                <a:cs typeface="Trebuchet MS"/>
                <a:sym typeface="Trebuchet MS"/>
              </a:rPr>
              <a:t>5.  Đừng bao giờ bỏ rơi bạn   </a:t>
            </a:r>
            <a:endParaRPr b="1" sz="2600">
              <a:solidFill>
                <a:srgbClr val="4E4E4E"/>
              </a:solidFill>
              <a:highlight>
                <a:srgbClr val="FFFFFF"/>
              </a:highlight>
              <a:latin typeface="Trebuchet MS"/>
              <a:ea typeface="Trebuchet MS"/>
              <a:cs typeface="Trebuchet MS"/>
              <a:sym typeface="Trebuchet MS"/>
            </a:endParaRPr>
          </a:p>
          <a:p>
            <a:pPr indent="0" lvl="0" marL="0" rtl="0" algn="l">
              <a:spcBef>
                <a:spcPts val="700"/>
              </a:spcBef>
              <a:spcAft>
                <a:spcPts val="0"/>
              </a:spcAft>
              <a:buNone/>
            </a:pPr>
            <a:r>
              <a:t/>
            </a:r>
            <a:endParaRPr/>
          </a:p>
        </p:txBody>
      </p:sp>
      <p:sp>
        <p:nvSpPr>
          <p:cNvPr id="149" name="Google Shape;149;p28"/>
          <p:cNvSpPr txBox="1"/>
          <p:nvPr>
            <p:ph idx="1" type="body"/>
          </p:nvPr>
        </p:nvSpPr>
        <p:spPr>
          <a:xfrm>
            <a:off x="311700" y="1128575"/>
            <a:ext cx="5590800" cy="3440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550">
                <a:solidFill>
                  <a:srgbClr val="4E4E4E"/>
                </a:solidFill>
                <a:highlight>
                  <a:srgbClr val="FFFFFF"/>
                </a:highlight>
                <a:latin typeface="Trebuchet MS"/>
                <a:ea typeface="Trebuchet MS"/>
                <a:cs typeface="Trebuchet MS"/>
                <a:sym typeface="Trebuchet MS"/>
              </a:rPr>
              <a:t>Có một con lừa sống trên một hòn đảo. Cả ngày nó đi lang thang đó đây trên đảo. Chẳng bao lâu nó cảm thấy buồn chán và nghĩ đến chuyện đi tìm một chỗ ở mới. Tất cả bạn bè khuyên nó đừng làm như vậy nhưng nó không để ý đến lời khuyên của họ.</a:t>
            </a:r>
            <a:endParaRPr sz="3300"/>
          </a:p>
        </p:txBody>
      </p:sp>
      <p:pic>
        <p:nvPicPr>
          <p:cNvPr id="150" name="Google Shape;150;p28"/>
          <p:cNvPicPr preferRelativeResize="0"/>
          <p:nvPr/>
        </p:nvPicPr>
        <p:blipFill>
          <a:blip r:embed="rId3">
            <a:alphaModFix/>
          </a:blip>
          <a:stretch>
            <a:fillRect/>
          </a:stretch>
        </p:blipFill>
        <p:spPr>
          <a:xfrm>
            <a:off x="5822650" y="279650"/>
            <a:ext cx="2926300" cy="23009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9"/>
          <p:cNvSpPr txBox="1"/>
          <p:nvPr>
            <p:ph idx="1" type="body"/>
          </p:nvPr>
        </p:nvSpPr>
        <p:spPr>
          <a:xfrm>
            <a:off x="311700" y="239700"/>
            <a:ext cx="8676900" cy="43293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Nó bèn bơi đến một hòn đảo khác. Nơi đây đầy cỏ xanh. Nó làm quen với những người bạn mới ở đó. Qua vài hôm, nó trở nên béo phì.</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Đến một ngày, một người nông dân thấy con lừa và bắt lấy nó. Người nông dân đem con lừa về nhà. Bây giờ con lừa phải làm việc vất vả cả ngày. Người nông dân thậm chí không cho con lừa ăn đầy đủ.</a:t>
            </a:r>
            <a:endParaRPr sz="21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2150">
                <a:solidFill>
                  <a:srgbClr val="4E4E4E"/>
                </a:solidFill>
                <a:highlight>
                  <a:srgbClr val="FFFFFF"/>
                </a:highlight>
                <a:latin typeface="Trebuchet MS"/>
                <a:ea typeface="Trebuchet MS"/>
                <a:cs typeface="Trebuchet MS"/>
                <a:sym typeface="Trebuchet MS"/>
              </a:rPr>
              <a:t>Một ngày nọ, con lừa tìm được cơ hội bỏ trốn khỏi nhà người nông dân. Nó trở lại hòn đảo cũ và quyết định sẽ không rời bỏ bạn bè của nó nữa.</a:t>
            </a:r>
            <a:endParaRPr sz="21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sz="19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0"/>
          <p:cNvSpPr txBox="1"/>
          <p:nvPr>
            <p:ph type="title"/>
          </p:nvPr>
        </p:nvSpPr>
        <p:spPr>
          <a:xfrm>
            <a:off x="311700" y="99875"/>
            <a:ext cx="8520600" cy="5994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b="1" lang="en" sz="2550">
                <a:solidFill>
                  <a:srgbClr val="4E4E4E"/>
                </a:solidFill>
                <a:highlight>
                  <a:srgbClr val="FFFFFF"/>
                </a:highlight>
                <a:latin typeface="Trebuchet MS"/>
                <a:ea typeface="Trebuchet MS"/>
                <a:cs typeface="Trebuchet MS"/>
                <a:sym typeface="Trebuchet MS"/>
              </a:rPr>
              <a:t>Giải thích chữ khó:</a:t>
            </a:r>
            <a:endParaRPr b="1" sz="2550">
              <a:solidFill>
                <a:srgbClr val="4E4E4E"/>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t/>
            </a:r>
            <a:endParaRPr i="1" sz="10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0"/>
              </a:spcAft>
              <a:buNone/>
            </a:pPr>
            <a:r>
              <a:t/>
            </a:r>
            <a:endParaRPr/>
          </a:p>
        </p:txBody>
      </p:sp>
      <p:sp>
        <p:nvSpPr>
          <p:cNvPr id="162" name="Google Shape;162;p30"/>
          <p:cNvSpPr txBox="1"/>
          <p:nvPr>
            <p:ph idx="1" type="body"/>
          </p:nvPr>
        </p:nvSpPr>
        <p:spPr>
          <a:xfrm>
            <a:off x="247500" y="589250"/>
            <a:ext cx="8649000" cy="4114800"/>
          </a:xfrm>
          <a:prstGeom prst="rect">
            <a:avLst/>
          </a:prstGeom>
        </p:spPr>
        <p:txBody>
          <a:bodyPr anchorCtr="0" anchor="t" bIns="91425" lIns="91425" spcFirstLastPara="1" rIns="91425" wrap="square" tIns="91425">
            <a:noAutofit/>
          </a:bodyPr>
          <a:lstStyle/>
          <a:p>
            <a:pPr indent="-396875" lvl="0" marL="457200" rtl="0" algn="l">
              <a:lnSpc>
                <a:spcPct val="115000"/>
              </a:lnSpc>
              <a:spcBef>
                <a:spcPts val="110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bỏ rơi, từ bỏ:</a:t>
            </a:r>
            <a:r>
              <a:rPr i="1" lang="en" sz="2650">
                <a:solidFill>
                  <a:srgbClr val="4E4E4E"/>
                </a:solidFill>
                <a:highlight>
                  <a:srgbClr val="FFFFFF"/>
                </a:highlight>
                <a:latin typeface="Trebuchet MS"/>
                <a:ea typeface="Trebuchet MS"/>
                <a:cs typeface="Trebuchet MS"/>
                <a:sym typeface="Trebuchet MS"/>
              </a:rPr>
              <a:t> to leave</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đi lang thang: </a:t>
            </a:r>
            <a:r>
              <a:rPr i="1" lang="en" sz="2650">
                <a:solidFill>
                  <a:srgbClr val="4E4E4E"/>
                </a:solidFill>
                <a:highlight>
                  <a:srgbClr val="FFFFFF"/>
                </a:highlight>
                <a:latin typeface="Trebuchet MS"/>
                <a:ea typeface="Trebuchet MS"/>
                <a:cs typeface="Trebuchet MS"/>
                <a:sym typeface="Trebuchet MS"/>
              </a:rPr>
              <a:t>to roam around</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đó đây: </a:t>
            </a:r>
            <a:r>
              <a:rPr i="1" lang="en" sz="2650">
                <a:solidFill>
                  <a:srgbClr val="4E4E4E"/>
                </a:solidFill>
                <a:highlight>
                  <a:srgbClr val="FFFFFF"/>
                </a:highlight>
                <a:latin typeface="Trebuchet MS"/>
                <a:ea typeface="Trebuchet MS"/>
                <a:cs typeface="Trebuchet MS"/>
                <a:sym typeface="Trebuchet MS"/>
              </a:rPr>
              <a:t>here and there</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buồn chán: </a:t>
            </a:r>
            <a:r>
              <a:rPr i="1" lang="en" sz="2650">
                <a:solidFill>
                  <a:srgbClr val="4E4E4E"/>
                </a:solidFill>
                <a:highlight>
                  <a:srgbClr val="FFFFFF"/>
                </a:highlight>
                <a:latin typeface="Trebuchet MS"/>
                <a:ea typeface="Trebuchet MS"/>
                <a:cs typeface="Trebuchet MS"/>
                <a:sym typeface="Trebuchet MS"/>
              </a:rPr>
              <a:t>bored</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 khuyên: </a:t>
            </a:r>
            <a:r>
              <a:rPr i="1" lang="en" sz="2650">
                <a:solidFill>
                  <a:srgbClr val="4E4E4E"/>
                </a:solidFill>
                <a:highlight>
                  <a:srgbClr val="FFFFFF"/>
                </a:highlight>
                <a:latin typeface="Trebuchet MS"/>
                <a:ea typeface="Trebuchet MS"/>
                <a:cs typeface="Trebuchet MS"/>
                <a:sym typeface="Trebuchet MS"/>
              </a:rPr>
              <a:t>to advise</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thậm chí: </a:t>
            </a:r>
            <a:r>
              <a:rPr i="1" lang="en" sz="2650">
                <a:solidFill>
                  <a:srgbClr val="4E4E4E"/>
                </a:solidFill>
                <a:highlight>
                  <a:srgbClr val="FFFFFF"/>
                </a:highlight>
                <a:latin typeface="Trebuchet MS"/>
                <a:ea typeface="Trebuchet MS"/>
                <a:cs typeface="Trebuchet MS"/>
                <a:sym typeface="Trebuchet MS"/>
              </a:rPr>
              <a:t>even</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15000"/>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cơ hội: </a:t>
            </a:r>
            <a:r>
              <a:rPr i="1" lang="en" sz="2650">
                <a:solidFill>
                  <a:srgbClr val="4E4E4E"/>
                </a:solidFill>
                <a:highlight>
                  <a:srgbClr val="FFFFFF"/>
                </a:highlight>
                <a:latin typeface="Trebuchet MS"/>
                <a:ea typeface="Trebuchet MS"/>
                <a:cs typeface="Trebuchet MS"/>
                <a:sym typeface="Trebuchet MS"/>
              </a:rPr>
              <a:t>opportunity</a:t>
            </a:r>
            <a:r>
              <a:rPr lang="en" sz="2650">
                <a:solidFill>
                  <a:srgbClr val="4E4E4E"/>
                </a:solidFill>
                <a:highlight>
                  <a:srgbClr val="FFFFFF"/>
                </a:highlight>
                <a:latin typeface="Trebuchet MS"/>
                <a:ea typeface="Trebuchet MS"/>
                <a:cs typeface="Trebuchet MS"/>
                <a:sym typeface="Trebuchet MS"/>
              </a:rPr>
              <a:t> </a:t>
            </a:r>
            <a:endParaRPr sz="2650">
              <a:solidFill>
                <a:srgbClr val="4E4E4E"/>
              </a:solidFill>
              <a:highlight>
                <a:srgbClr val="FFFFFF"/>
              </a:highlight>
              <a:latin typeface="Trebuchet MS"/>
              <a:ea typeface="Trebuchet MS"/>
              <a:cs typeface="Trebuchet MS"/>
              <a:sym typeface="Trebuchet MS"/>
            </a:endParaRPr>
          </a:p>
          <a:p>
            <a:pPr indent="-396875" lvl="0" marL="457200" rtl="0" algn="l">
              <a:lnSpc>
                <a:spcPct val="143181"/>
              </a:lnSpc>
              <a:spcBef>
                <a:spcPts val="0"/>
              </a:spcBef>
              <a:spcAft>
                <a:spcPts val="0"/>
              </a:spcAft>
              <a:buClr>
                <a:srgbClr val="4E4E4E"/>
              </a:buClr>
              <a:buSzPts val="2650"/>
              <a:buFont typeface="Trebuchet MS"/>
              <a:buChar char="●"/>
            </a:pPr>
            <a:r>
              <a:rPr lang="en" sz="2650">
                <a:solidFill>
                  <a:srgbClr val="4E4E4E"/>
                </a:solidFill>
                <a:highlight>
                  <a:srgbClr val="FFFFFF"/>
                </a:highlight>
                <a:latin typeface="Trebuchet MS"/>
                <a:ea typeface="Trebuchet MS"/>
                <a:cs typeface="Trebuchet MS"/>
                <a:sym typeface="Trebuchet MS"/>
              </a:rPr>
              <a:t> quyết định: </a:t>
            </a:r>
            <a:r>
              <a:rPr i="1" lang="en" sz="2650">
                <a:solidFill>
                  <a:srgbClr val="4E4E4E"/>
                </a:solidFill>
                <a:highlight>
                  <a:srgbClr val="FFFFFF"/>
                </a:highlight>
                <a:latin typeface="Trebuchet MS"/>
                <a:ea typeface="Trebuchet MS"/>
                <a:cs typeface="Trebuchet MS"/>
                <a:sym typeface="Trebuchet MS"/>
              </a:rPr>
              <a:t>to decide</a:t>
            </a:r>
            <a:endParaRPr i="1" sz="2650">
              <a:solidFill>
                <a:srgbClr val="4E4E4E"/>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sz="3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Table of Contents</a:t>
            </a:r>
            <a:endParaRPr/>
          </a:p>
        </p:txBody>
      </p:sp>
      <p:sp>
        <p:nvSpPr>
          <p:cNvPr id="61" name="Google Shape;61;p14"/>
          <p:cNvSpPr txBox="1"/>
          <p:nvPr>
            <p:ph idx="1" type="body"/>
          </p:nvPr>
        </p:nvSpPr>
        <p:spPr>
          <a:xfrm>
            <a:off x="311700" y="1017725"/>
            <a:ext cx="8520600" cy="3551100"/>
          </a:xfrm>
          <a:prstGeom prst="rect">
            <a:avLst/>
          </a:prstGeom>
        </p:spPr>
        <p:txBody>
          <a:bodyPr anchorCtr="0" anchor="t" bIns="91425" lIns="91425" spcFirstLastPara="1" rIns="91425" wrap="square" tIns="91425">
            <a:noAutofit/>
          </a:bodyPr>
          <a:lstStyle/>
          <a:p>
            <a:pPr indent="-342900" lvl="0" marL="457200" rtl="0" algn="l">
              <a:spcBef>
                <a:spcPts val="1200"/>
              </a:spcBef>
              <a:spcAft>
                <a:spcPts val="0"/>
              </a:spcAft>
              <a:buSzPts val="1800"/>
              <a:buAutoNum type="arabicPeriod"/>
            </a:pPr>
            <a:r>
              <a:rPr b="1" lang="en" sz="2400">
                <a:solidFill>
                  <a:srgbClr val="4E4E4E"/>
                </a:solidFill>
                <a:highlight>
                  <a:srgbClr val="FFFFFF"/>
                </a:highlight>
                <a:latin typeface="Trebuchet MS"/>
                <a:ea typeface="Trebuchet MS"/>
                <a:cs typeface="Trebuchet MS"/>
                <a:sym typeface="Trebuchet MS"/>
              </a:rPr>
              <a:t>Thỏ và Rùa </a:t>
            </a:r>
            <a:r>
              <a:rPr lang="en"/>
              <a:t> </a:t>
            </a:r>
            <a:r>
              <a:rPr lang="en" sz="1000">
                <a:solidFill>
                  <a:srgbClr val="BBBBBB"/>
                </a:solidFill>
                <a:highlight>
                  <a:srgbClr val="FFFFFF"/>
                </a:highlight>
                <a:latin typeface="Trebuchet MS"/>
                <a:ea typeface="Trebuchet MS"/>
                <a:cs typeface="Trebuchet MS"/>
                <a:sym typeface="Trebuchet MS"/>
              </a:rPr>
              <a:t>Posted by </a:t>
            </a:r>
            <a:r>
              <a:rPr b="1" lang="en" sz="1000">
                <a:solidFill>
                  <a:srgbClr val="7B9D14"/>
                </a:solidFill>
                <a:highlight>
                  <a:srgbClr val="FFFFFF"/>
                </a:highlight>
                <a:uFill>
                  <a:noFill/>
                </a:uFill>
                <a:latin typeface="Trebuchet MS"/>
                <a:ea typeface="Trebuchet MS"/>
                <a:cs typeface="Trebuchet MS"/>
                <a:sym typeface="Trebuchet MS"/>
                <a:hlinkClick r:id="rId3">
                  <a:extLst>
                    <a:ext uri="{A12FA001-AC4F-418D-AE19-62706E023703}">
                      <ahyp:hlinkClr val="tx"/>
                    </a:ext>
                  </a:extLst>
                </a:hlinkClick>
              </a:rPr>
              <a:t>Tieng Viet Thuc Hanh</a:t>
            </a:r>
            <a:endParaRPr b="1" sz="1000" u="sng">
              <a:solidFill>
                <a:srgbClr val="999999"/>
              </a:solidFill>
              <a:highlight>
                <a:srgbClr val="FFFFFF"/>
              </a:highlight>
              <a:latin typeface="Trebuchet MS"/>
              <a:ea typeface="Trebuchet MS"/>
              <a:cs typeface="Trebuchet MS"/>
              <a:sym typeface="Trebuchet MS"/>
            </a:endParaRPr>
          </a:p>
          <a:p>
            <a:pPr indent="-342900" lvl="0" marL="457200" rtl="0" algn="l">
              <a:spcBef>
                <a:spcPts val="0"/>
              </a:spcBef>
              <a:spcAft>
                <a:spcPts val="0"/>
              </a:spcAft>
              <a:buSzPts val="1800"/>
              <a:buAutoNum type="arabicPeriod"/>
            </a:pPr>
            <a:r>
              <a:rPr b="1" lang="en" sz="2400">
                <a:solidFill>
                  <a:srgbClr val="4E4E4E"/>
                </a:solidFill>
                <a:highlight>
                  <a:srgbClr val="FFFFFF"/>
                </a:highlight>
                <a:latin typeface="Trebuchet MS"/>
                <a:ea typeface="Trebuchet MS"/>
                <a:cs typeface="Trebuchet MS"/>
                <a:sym typeface="Trebuchet MS"/>
              </a:rPr>
              <a:t>Con khỉ và hai con mèo </a:t>
            </a:r>
            <a:r>
              <a:rPr lang="en" sz="1000">
                <a:solidFill>
                  <a:srgbClr val="BBBBBB"/>
                </a:solidFill>
                <a:highlight>
                  <a:srgbClr val="FFFFFF"/>
                </a:highlight>
                <a:latin typeface="Trebuchet MS"/>
                <a:ea typeface="Trebuchet MS"/>
                <a:cs typeface="Trebuchet MS"/>
                <a:sym typeface="Trebuchet MS"/>
              </a:rPr>
              <a:t>Posted by </a:t>
            </a:r>
            <a:r>
              <a:rPr b="1" lang="en" sz="1000">
                <a:solidFill>
                  <a:srgbClr val="7B9D14"/>
                </a:solidFill>
                <a:highlight>
                  <a:srgbClr val="FFFFFF"/>
                </a:highlight>
                <a:uFill>
                  <a:noFill/>
                </a:uFill>
                <a:latin typeface="Trebuchet MS"/>
                <a:ea typeface="Trebuchet MS"/>
                <a:cs typeface="Trebuchet MS"/>
                <a:sym typeface="Trebuchet MS"/>
                <a:hlinkClick r:id="rId4">
                  <a:extLst>
                    <a:ext uri="{A12FA001-AC4F-418D-AE19-62706E023703}">
                      <ahyp:hlinkClr val="tx"/>
                    </a:ext>
                  </a:extLst>
                </a:hlinkClick>
              </a:rPr>
              <a:t>Tieng Viet Thuc Hanh</a:t>
            </a:r>
            <a:endParaRPr b="1" sz="2400">
              <a:solidFill>
                <a:srgbClr val="4E4E4E"/>
              </a:solidFill>
              <a:highlight>
                <a:srgbClr val="FFFFFF"/>
              </a:highlight>
              <a:latin typeface="Trebuchet MS"/>
              <a:ea typeface="Trebuchet MS"/>
              <a:cs typeface="Trebuchet MS"/>
              <a:sym typeface="Trebuchet MS"/>
            </a:endParaRPr>
          </a:p>
          <a:p>
            <a:pPr indent="-342900" lvl="0" marL="457200" rtl="0" algn="l">
              <a:spcBef>
                <a:spcPts val="0"/>
              </a:spcBef>
              <a:spcAft>
                <a:spcPts val="0"/>
              </a:spcAft>
              <a:buSzPts val="1800"/>
              <a:buAutoNum type="arabicPeriod"/>
            </a:pPr>
            <a:r>
              <a:rPr b="1" lang="en" sz="2400">
                <a:solidFill>
                  <a:srgbClr val="4E4E4E"/>
                </a:solidFill>
                <a:highlight>
                  <a:srgbClr val="FFFFFF"/>
                </a:highlight>
                <a:latin typeface="Trebuchet MS"/>
                <a:ea typeface="Trebuchet MS"/>
                <a:cs typeface="Trebuchet MS"/>
                <a:sym typeface="Trebuchet MS"/>
              </a:rPr>
              <a:t>Không ai tin kẻ nói dối </a:t>
            </a:r>
            <a:r>
              <a:rPr lang="en" sz="1000">
                <a:solidFill>
                  <a:srgbClr val="BBBBBB"/>
                </a:solidFill>
                <a:highlight>
                  <a:srgbClr val="FFFFFF"/>
                </a:highlight>
                <a:latin typeface="Trebuchet MS"/>
                <a:ea typeface="Trebuchet MS"/>
                <a:cs typeface="Trebuchet MS"/>
                <a:sym typeface="Trebuchet MS"/>
              </a:rPr>
              <a:t>Posted by </a:t>
            </a:r>
            <a:r>
              <a:rPr b="1" lang="en" sz="1000">
                <a:solidFill>
                  <a:srgbClr val="7B9D14"/>
                </a:solidFill>
                <a:highlight>
                  <a:srgbClr val="FFFFFF"/>
                </a:highlight>
                <a:uFill>
                  <a:noFill/>
                </a:uFill>
                <a:latin typeface="Trebuchet MS"/>
                <a:ea typeface="Trebuchet MS"/>
                <a:cs typeface="Trebuchet MS"/>
                <a:sym typeface="Trebuchet MS"/>
                <a:hlinkClick r:id="rId5">
                  <a:extLst>
                    <a:ext uri="{A12FA001-AC4F-418D-AE19-62706E023703}">
                      <ahyp:hlinkClr val="tx"/>
                    </a:ext>
                  </a:extLst>
                </a:hlinkClick>
              </a:rPr>
              <a:t>Tieng Viet Thuc Hanh</a:t>
            </a:r>
            <a:endParaRPr b="1" sz="2400">
              <a:solidFill>
                <a:srgbClr val="4E4E4E"/>
              </a:solidFill>
              <a:highlight>
                <a:srgbClr val="FFFFFF"/>
              </a:highlight>
              <a:latin typeface="Trebuchet MS"/>
              <a:ea typeface="Trebuchet MS"/>
              <a:cs typeface="Trebuchet MS"/>
              <a:sym typeface="Trebuchet MS"/>
            </a:endParaRPr>
          </a:p>
          <a:p>
            <a:pPr indent="-342900" lvl="0" marL="457200" rtl="0" algn="l">
              <a:spcBef>
                <a:spcPts val="0"/>
              </a:spcBef>
              <a:spcAft>
                <a:spcPts val="0"/>
              </a:spcAft>
              <a:buSzPts val="1800"/>
              <a:buAutoNum type="arabicPeriod"/>
            </a:pPr>
            <a:r>
              <a:rPr b="1" lang="en" sz="2400">
                <a:solidFill>
                  <a:srgbClr val="4E4E4E"/>
                </a:solidFill>
                <a:highlight>
                  <a:srgbClr val="FFFFFF"/>
                </a:highlight>
                <a:latin typeface="Trebuchet MS"/>
                <a:ea typeface="Trebuchet MS"/>
                <a:cs typeface="Trebuchet MS"/>
                <a:sym typeface="Trebuchet MS"/>
              </a:rPr>
              <a:t>Sư tử và chuột </a:t>
            </a:r>
            <a:r>
              <a:rPr lang="en" sz="1000">
                <a:solidFill>
                  <a:srgbClr val="BBBBBB"/>
                </a:solidFill>
                <a:highlight>
                  <a:srgbClr val="FFFFFF"/>
                </a:highlight>
                <a:latin typeface="Trebuchet MS"/>
                <a:ea typeface="Trebuchet MS"/>
                <a:cs typeface="Trebuchet MS"/>
                <a:sym typeface="Trebuchet MS"/>
              </a:rPr>
              <a:t>Posted by </a:t>
            </a:r>
            <a:r>
              <a:rPr b="1" lang="en" sz="1000">
                <a:solidFill>
                  <a:srgbClr val="7B9D14"/>
                </a:solidFill>
                <a:highlight>
                  <a:srgbClr val="FFFFFF"/>
                </a:highlight>
                <a:uFill>
                  <a:noFill/>
                </a:uFill>
                <a:latin typeface="Trebuchet MS"/>
                <a:ea typeface="Trebuchet MS"/>
                <a:cs typeface="Trebuchet MS"/>
                <a:sym typeface="Trebuchet MS"/>
                <a:hlinkClick r:id="rId6">
                  <a:extLst>
                    <a:ext uri="{A12FA001-AC4F-418D-AE19-62706E023703}">
                      <ahyp:hlinkClr val="tx"/>
                    </a:ext>
                  </a:extLst>
                </a:hlinkClick>
              </a:rPr>
              <a:t>Tieng Viet Thuc Hanh</a:t>
            </a:r>
            <a:endParaRPr b="1" sz="2400">
              <a:solidFill>
                <a:srgbClr val="4E4E4E"/>
              </a:solidFill>
              <a:highlight>
                <a:srgbClr val="FFFFFF"/>
              </a:highlight>
              <a:latin typeface="Trebuchet MS"/>
              <a:ea typeface="Trebuchet MS"/>
              <a:cs typeface="Trebuchet MS"/>
              <a:sym typeface="Trebuchet MS"/>
            </a:endParaRPr>
          </a:p>
          <a:p>
            <a:pPr indent="-342900" lvl="0" marL="457200" rtl="0" algn="l">
              <a:spcBef>
                <a:spcPts val="0"/>
              </a:spcBef>
              <a:spcAft>
                <a:spcPts val="0"/>
              </a:spcAft>
              <a:buSzPts val="1800"/>
              <a:buAutoNum type="arabicPeriod"/>
            </a:pPr>
            <a:r>
              <a:rPr b="1" lang="en" sz="2400">
                <a:solidFill>
                  <a:srgbClr val="4E4E4E"/>
                </a:solidFill>
                <a:highlight>
                  <a:srgbClr val="FFFFFF"/>
                </a:highlight>
                <a:latin typeface="Trebuchet MS"/>
                <a:ea typeface="Trebuchet MS"/>
                <a:cs typeface="Trebuchet MS"/>
                <a:sym typeface="Trebuchet MS"/>
              </a:rPr>
              <a:t>Đừng bao giờ bỏ rơi bạn </a:t>
            </a:r>
            <a:r>
              <a:rPr lang="en" sz="1000">
                <a:solidFill>
                  <a:srgbClr val="BBBBBB"/>
                </a:solidFill>
                <a:highlight>
                  <a:srgbClr val="FFFFFF"/>
                </a:highlight>
                <a:latin typeface="Trebuchet MS"/>
                <a:ea typeface="Trebuchet MS"/>
                <a:cs typeface="Trebuchet MS"/>
                <a:sym typeface="Trebuchet MS"/>
              </a:rPr>
              <a:t>Posted by </a:t>
            </a:r>
            <a:r>
              <a:rPr b="1" lang="en" sz="1000">
                <a:solidFill>
                  <a:srgbClr val="7B9D14"/>
                </a:solidFill>
                <a:highlight>
                  <a:srgbClr val="FFFFFF"/>
                </a:highlight>
                <a:uFill>
                  <a:noFill/>
                </a:uFill>
                <a:latin typeface="Trebuchet MS"/>
                <a:ea typeface="Trebuchet MS"/>
                <a:cs typeface="Trebuchet MS"/>
                <a:sym typeface="Trebuchet MS"/>
                <a:hlinkClick r:id="rId7">
                  <a:extLst>
                    <a:ext uri="{A12FA001-AC4F-418D-AE19-62706E023703}">
                      <ahyp:hlinkClr val="tx"/>
                    </a:ext>
                  </a:extLst>
                </a:hlinkClick>
              </a:rPr>
              <a:t>Tieng Viet Thuc Hanh</a:t>
            </a:r>
            <a:endParaRPr b="1" sz="2400">
              <a:solidFill>
                <a:srgbClr val="4E4E4E"/>
              </a:solidFill>
              <a:highlight>
                <a:srgbClr val="FFFFFF"/>
              </a:highlight>
              <a:latin typeface="Trebuchet MS"/>
              <a:ea typeface="Trebuchet MS"/>
              <a:cs typeface="Trebuchet MS"/>
              <a:sym typeface="Trebuchet MS"/>
            </a:endParaRPr>
          </a:p>
          <a:p>
            <a:pPr indent="0" lvl="0" marL="0" rtl="0" algn="l">
              <a:spcBef>
                <a:spcPts val="7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79775"/>
            <a:ext cx="8520600" cy="579300"/>
          </a:xfrm>
          <a:prstGeom prst="rect">
            <a:avLst/>
          </a:prstGeom>
        </p:spPr>
        <p:txBody>
          <a:bodyPr anchorCtr="0" anchor="t" bIns="91425" lIns="91425" spcFirstLastPara="1" rIns="91425" wrap="square" tIns="91425">
            <a:noAutofit/>
          </a:bodyPr>
          <a:lstStyle/>
          <a:p>
            <a:pPr indent="-381000" lvl="0" marL="457200" rtl="0" algn="l">
              <a:lnSpc>
                <a:spcPct val="115000"/>
              </a:lnSpc>
              <a:spcBef>
                <a:spcPts val="1200"/>
              </a:spcBef>
              <a:spcAft>
                <a:spcPts val="0"/>
              </a:spcAft>
              <a:buClr>
                <a:srgbClr val="4E4E4E"/>
              </a:buClr>
              <a:buSzPts val="2400"/>
              <a:buFont typeface="Trebuchet MS"/>
              <a:buAutoNum type="arabicPeriod"/>
            </a:pPr>
            <a:r>
              <a:rPr b="1" lang="en" sz="2400">
                <a:solidFill>
                  <a:srgbClr val="000000"/>
                </a:solidFill>
                <a:highlight>
                  <a:srgbClr val="FFFFFF"/>
                </a:highlight>
                <a:latin typeface="Trebuchet MS"/>
                <a:ea typeface="Trebuchet MS"/>
                <a:cs typeface="Trebuchet MS"/>
                <a:sym typeface="Trebuchet MS"/>
              </a:rPr>
              <a:t>Thỏ và Rùa</a:t>
            </a:r>
            <a:r>
              <a:rPr b="1" lang="en" sz="2400">
                <a:solidFill>
                  <a:srgbClr val="4E4E4E"/>
                </a:solidFill>
                <a:highlight>
                  <a:srgbClr val="FFFFFF"/>
                </a:highlight>
                <a:latin typeface="Trebuchet MS"/>
                <a:ea typeface="Trebuchet MS"/>
                <a:cs typeface="Trebuchet MS"/>
                <a:sym typeface="Trebuchet MS"/>
              </a:rPr>
              <a:t>         </a:t>
            </a:r>
            <a:endParaRPr/>
          </a:p>
        </p:txBody>
      </p:sp>
      <p:sp>
        <p:nvSpPr>
          <p:cNvPr id="67" name="Google Shape;67;p15"/>
          <p:cNvSpPr txBox="1"/>
          <p:nvPr>
            <p:ph idx="1" type="body"/>
          </p:nvPr>
        </p:nvSpPr>
        <p:spPr>
          <a:xfrm>
            <a:off x="421575" y="759075"/>
            <a:ext cx="5810400" cy="4215000"/>
          </a:xfrm>
          <a:prstGeom prst="rect">
            <a:avLst/>
          </a:prstGeom>
        </p:spPr>
        <p:txBody>
          <a:bodyPr anchorCtr="0" anchor="t" bIns="91425" lIns="91425" spcFirstLastPara="1" rIns="91425" wrap="square" tIns="91425">
            <a:noAutofit/>
          </a:bodyPr>
          <a:lstStyle/>
          <a:p>
            <a:pPr indent="0" lvl="0" marL="0" rtl="0" algn="l">
              <a:lnSpc>
                <a:spcPct val="157500"/>
              </a:lnSpc>
              <a:spcBef>
                <a:spcPts val="0"/>
              </a:spcBef>
              <a:spcAft>
                <a:spcPts val="0"/>
              </a:spcAft>
              <a:buNone/>
            </a:pPr>
            <a:r>
              <a:rPr lang="en" sz="2050">
                <a:solidFill>
                  <a:srgbClr val="000000"/>
                </a:solidFill>
                <a:highlight>
                  <a:srgbClr val="FFFFFF"/>
                </a:highlight>
                <a:latin typeface="Trebuchet MS"/>
                <a:ea typeface="Trebuchet MS"/>
                <a:cs typeface="Trebuchet MS"/>
                <a:sym typeface="Trebuchet MS"/>
              </a:rPr>
              <a:t>Ngày xưa, có một con thỏ đi tới một cái ao để uống nước. Tình cờ nó trông thấy một con rùa đang chậm chạp đi tới. Thỏ liền lên tiếng chế nhạo Rùa. Rùa cảm thấy bị làm nhục và thách Thỏ chạy đua.</a:t>
            </a:r>
            <a:endParaRPr sz="2050">
              <a:solidFill>
                <a:srgbClr val="000000"/>
              </a:solidFill>
              <a:highlight>
                <a:srgbClr val="FFFFFF"/>
              </a:highlight>
              <a:latin typeface="Trebuchet MS"/>
              <a:ea typeface="Trebuchet MS"/>
              <a:cs typeface="Trebuchet MS"/>
              <a:sym typeface="Trebuchet MS"/>
            </a:endParaRPr>
          </a:p>
          <a:p>
            <a:pPr indent="0" lvl="0" marL="0" rtl="0" algn="l">
              <a:lnSpc>
                <a:spcPct val="157500"/>
              </a:lnSpc>
              <a:spcBef>
                <a:spcPts val="1900"/>
              </a:spcBef>
              <a:spcAft>
                <a:spcPts val="0"/>
              </a:spcAft>
              <a:buNone/>
            </a:pPr>
            <a:r>
              <a:rPr lang="en" sz="2050">
                <a:solidFill>
                  <a:srgbClr val="000000"/>
                </a:solidFill>
                <a:highlight>
                  <a:srgbClr val="FFFFFF"/>
                </a:highlight>
                <a:latin typeface="Trebuchet MS"/>
                <a:ea typeface="Trebuchet MS"/>
                <a:cs typeface="Trebuchet MS"/>
                <a:sym typeface="Trebuchet MS"/>
              </a:rPr>
              <a:t>Thỏ cười mỉa và chấp nhận cuộc đua. Sáng hôm sau, cả hai cùng gặp nhau ở điểm khởi hành và cuộc đua bắt đầu. </a:t>
            </a:r>
            <a:endParaRPr sz="1350">
              <a:solidFill>
                <a:srgbClr val="4E4E4E"/>
              </a:solidFill>
              <a:highlight>
                <a:srgbClr val="FFFFFF"/>
              </a:highlight>
              <a:latin typeface="Trebuchet MS"/>
              <a:ea typeface="Trebuchet MS"/>
              <a:cs typeface="Trebuchet MS"/>
              <a:sym typeface="Trebuchet MS"/>
            </a:endParaRPr>
          </a:p>
          <a:p>
            <a:pPr indent="0" lvl="0" marL="0" rtl="0" algn="l">
              <a:lnSpc>
                <a:spcPct val="157500"/>
              </a:lnSpc>
              <a:spcBef>
                <a:spcPts val="1900"/>
              </a:spcBef>
              <a:spcAft>
                <a:spcPts val="1100"/>
              </a:spcAft>
              <a:buClr>
                <a:schemeClr val="dk1"/>
              </a:buClr>
              <a:buSzPts val="1100"/>
              <a:buFont typeface="Arial"/>
              <a:buNone/>
            </a:pPr>
            <a:r>
              <a:t/>
            </a:r>
            <a:endParaRPr sz="1050">
              <a:solidFill>
                <a:srgbClr val="4E4E4E"/>
              </a:solidFill>
              <a:highlight>
                <a:srgbClr val="FFFFFF"/>
              </a:highlight>
              <a:latin typeface="Trebuchet MS"/>
              <a:ea typeface="Trebuchet MS"/>
              <a:cs typeface="Trebuchet MS"/>
              <a:sym typeface="Trebuchet MS"/>
            </a:endParaRPr>
          </a:p>
        </p:txBody>
      </p:sp>
      <p:pic>
        <p:nvPicPr>
          <p:cNvPr descr="H8" id="68" name="Google Shape;68;p15"/>
          <p:cNvPicPr preferRelativeResize="0"/>
          <p:nvPr/>
        </p:nvPicPr>
        <p:blipFill>
          <a:blip r:embed="rId3">
            <a:alphaModFix/>
          </a:blip>
          <a:stretch>
            <a:fillRect/>
          </a:stretch>
        </p:blipFill>
        <p:spPr>
          <a:xfrm>
            <a:off x="5974800" y="581850"/>
            <a:ext cx="2857500" cy="2114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6"/>
          <p:cNvSpPr txBox="1"/>
          <p:nvPr>
            <p:ph idx="1" type="body"/>
          </p:nvPr>
        </p:nvSpPr>
        <p:spPr>
          <a:xfrm>
            <a:off x="311700" y="679150"/>
            <a:ext cx="8520600" cy="3889800"/>
          </a:xfrm>
          <a:prstGeom prst="rect">
            <a:avLst/>
          </a:prstGeom>
        </p:spPr>
        <p:txBody>
          <a:bodyPr anchorCtr="0" anchor="t" bIns="91425" lIns="91425" spcFirstLastPara="1" rIns="91425" wrap="square" tIns="91425">
            <a:noAutofit/>
          </a:bodyPr>
          <a:lstStyle/>
          <a:p>
            <a:pPr indent="0" lvl="0" marL="0" rtl="0" algn="l">
              <a:lnSpc>
                <a:spcPct val="157500"/>
              </a:lnSpc>
              <a:spcBef>
                <a:spcPts val="1900"/>
              </a:spcBef>
              <a:spcAft>
                <a:spcPts val="0"/>
              </a:spcAft>
              <a:buClr>
                <a:schemeClr val="dk1"/>
              </a:buClr>
              <a:buSzPts val="1100"/>
              <a:buFont typeface="Arial"/>
              <a:buNone/>
            </a:pPr>
            <a:r>
              <a:rPr lang="en" sz="2350">
                <a:solidFill>
                  <a:schemeClr val="dk1"/>
                </a:solidFill>
                <a:highlight>
                  <a:schemeClr val="lt1"/>
                </a:highlight>
                <a:latin typeface="Trebuchet MS"/>
                <a:ea typeface="Trebuchet MS"/>
                <a:cs typeface="Trebuchet MS"/>
                <a:sym typeface="Trebuchet MS"/>
              </a:rPr>
              <a:t>Như dễ thấy, Thỏ vượt xa rùa về phía trước.</a:t>
            </a:r>
            <a:endParaRPr sz="2350">
              <a:solidFill>
                <a:schemeClr val="dk1"/>
              </a:solidFill>
              <a:highlight>
                <a:schemeClr val="lt1"/>
              </a:highlight>
              <a:latin typeface="Trebuchet MS"/>
              <a:ea typeface="Trebuchet MS"/>
              <a:cs typeface="Trebuchet MS"/>
              <a:sym typeface="Trebuchet MS"/>
            </a:endParaRPr>
          </a:p>
          <a:p>
            <a:pPr indent="0" lvl="0" marL="0" rtl="0" algn="l">
              <a:lnSpc>
                <a:spcPct val="157500"/>
              </a:lnSpc>
              <a:spcBef>
                <a:spcPts val="1900"/>
              </a:spcBef>
              <a:spcAft>
                <a:spcPts val="0"/>
              </a:spcAft>
              <a:buClr>
                <a:schemeClr val="dk1"/>
              </a:buClr>
              <a:buSzPts val="1100"/>
              <a:buFont typeface="Arial"/>
              <a:buNone/>
            </a:pPr>
            <a:r>
              <a:rPr lang="en" sz="2350">
                <a:solidFill>
                  <a:srgbClr val="000000"/>
                </a:solidFill>
                <a:highlight>
                  <a:schemeClr val="lt1"/>
                </a:highlight>
                <a:latin typeface="Trebuchet MS"/>
                <a:ea typeface="Trebuchet MS"/>
                <a:cs typeface="Trebuchet MS"/>
                <a:sym typeface="Trebuchet MS"/>
              </a:rPr>
              <a:t>Sau khi phóng được nửa đường, Thỏ bắt đầu cảm thấy buồn chán. Thấy Rùa còn khá xa phía sau, Thỏ nghĩ đến chuyện nghỉ ngơi một chút. Rồi thỏ dừng lại và tìm ăn những ngọn cỏ xanh non bên đường. Sau khi no bụng, Thỏ cảm thấy buồn ngủ. Thỏ bèn tìm một bụi cây có bóng mát và đặt mình xuống ngủ.</a:t>
            </a:r>
            <a:endParaRPr sz="2350">
              <a:solidFill>
                <a:srgbClr val="000000"/>
              </a:solidFill>
              <a:highlight>
                <a:schemeClr val="lt1"/>
              </a:highlight>
              <a:latin typeface="Trebuchet MS"/>
              <a:ea typeface="Trebuchet MS"/>
              <a:cs typeface="Trebuchet MS"/>
              <a:sym typeface="Trebuchet MS"/>
            </a:endParaRPr>
          </a:p>
          <a:p>
            <a:pPr indent="0" lvl="0" marL="0" rtl="0" algn="l">
              <a:spcBef>
                <a:spcPts val="1100"/>
              </a:spcBef>
              <a:spcAft>
                <a:spcPts val="1600"/>
              </a:spcAft>
              <a:buNone/>
            </a:pPr>
            <a:r>
              <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7"/>
          <p:cNvSpPr txBox="1"/>
          <p:nvPr>
            <p:ph idx="1" type="body"/>
          </p:nvPr>
        </p:nvSpPr>
        <p:spPr>
          <a:xfrm>
            <a:off x="351650" y="159800"/>
            <a:ext cx="8520600" cy="4604100"/>
          </a:xfrm>
          <a:prstGeom prst="rect">
            <a:avLst/>
          </a:prstGeom>
        </p:spPr>
        <p:txBody>
          <a:bodyPr anchorCtr="0" anchor="t" bIns="91425" lIns="91425" spcFirstLastPara="1" rIns="91425" wrap="square" tIns="91425">
            <a:noAutofit/>
          </a:bodyPr>
          <a:lstStyle/>
          <a:p>
            <a:pPr indent="0" lvl="0" marL="0" rtl="0" algn="l">
              <a:lnSpc>
                <a:spcPct val="157500"/>
              </a:lnSpc>
              <a:spcBef>
                <a:spcPts val="1900"/>
              </a:spcBef>
              <a:spcAft>
                <a:spcPts val="0"/>
              </a:spcAft>
              <a:buNone/>
            </a:pPr>
            <a:r>
              <a:rPr lang="en" sz="1850">
                <a:solidFill>
                  <a:srgbClr val="4E4E4E"/>
                </a:solidFill>
                <a:highlight>
                  <a:srgbClr val="FFFFFF"/>
                </a:highlight>
                <a:latin typeface="Trebuchet MS"/>
                <a:ea typeface="Trebuchet MS"/>
                <a:cs typeface="Trebuchet MS"/>
                <a:sym typeface="Trebuchet MS"/>
              </a:rPr>
              <a:t>Trong khi đó, Rùa vẫn tiếp tục bước từng bước chậm chạp và một lúc sau thì vượt qua Thỏ đang ngủ say. Cuối cùng Rùa đã đi đến đích trước Thỏ và thắng cuộc đua.</a:t>
            </a:r>
            <a:endParaRPr sz="1850">
              <a:solidFill>
                <a:srgbClr val="4E4E4E"/>
              </a:solidFill>
              <a:highlight>
                <a:srgbClr val="FFFFFF"/>
              </a:highlight>
              <a:latin typeface="Trebuchet MS"/>
              <a:ea typeface="Trebuchet MS"/>
              <a:cs typeface="Trebuchet MS"/>
              <a:sym typeface="Trebuchet MS"/>
            </a:endParaRPr>
          </a:p>
          <a:p>
            <a:pPr indent="0" lvl="0" marL="0" rtl="0" algn="l">
              <a:lnSpc>
                <a:spcPct val="157500"/>
              </a:lnSpc>
              <a:spcBef>
                <a:spcPts val="1900"/>
              </a:spcBef>
              <a:spcAft>
                <a:spcPts val="0"/>
              </a:spcAft>
              <a:buClr>
                <a:schemeClr val="dk1"/>
              </a:buClr>
              <a:buSzPts val="1100"/>
              <a:buFont typeface="Arial"/>
              <a:buNone/>
            </a:pPr>
            <a:r>
              <a:rPr lang="en" sz="1850">
                <a:solidFill>
                  <a:srgbClr val="4E4E4E"/>
                </a:solidFill>
                <a:highlight>
                  <a:srgbClr val="FFFFFF"/>
                </a:highlight>
                <a:latin typeface="Trebuchet MS"/>
                <a:ea typeface="Trebuchet MS"/>
                <a:cs typeface="Trebuchet MS"/>
                <a:sym typeface="Trebuchet MS"/>
              </a:rPr>
              <a:t>Khi thỏ thức dậy thì đã khá trễ. Nó sợ rằng Rùa có thể đã qua mặt. Vì vậy, Thỏ lấy hết sức phóng thật nhanh, nhưng phải thất vọng khi thấy đối thủ đã có mặt ở đích như một kẻ chiến thắng.</a:t>
            </a:r>
            <a:endParaRPr sz="1850">
              <a:solidFill>
                <a:srgbClr val="4E4E4E"/>
              </a:solidFill>
              <a:highlight>
                <a:srgbClr val="FFFFFF"/>
              </a:highlight>
              <a:latin typeface="Trebuchet MS"/>
              <a:ea typeface="Trebuchet MS"/>
              <a:cs typeface="Trebuchet MS"/>
              <a:sym typeface="Trebuchet MS"/>
            </a:endParaRPr>
          </a:p>
          <a:p>
            <a:pPr indent="0" lvl="0" marL="0" rtl="0" algn="l">
              <a:lnSpc>
                <a:spcPct val="157500"/>
              </a:lnSpc>
              <a:spcBef>
                <a:spcPts val="1900"/>
              </a:spcBef>
              <a:spcAft>
                <a:spcPts val="0"/>
              </a:spcAft>
              <a:buNone/>
            </a:pPr>
            <a:r>
              <a:rPr b="1" lang="en" sz="1850">
                <a:solidFill>
                  <a:srgbClr val="4E4E4E"/>
                </a:solidFill>
                <a:highlight>
                  <a:srgbClr val="FFFFFF"/>
                </a:highlight>
                <a:latin typeface="Trebuchet MS"/>
                <a:ea typeface="Trebuchet MS"/>
                <a:cs typeface="Trebuchet MS"/>
                <a:sym typeface="Trebuchet MS"/>
              </a:rPr>
              <a:t>Lời bình:</a:t>
            </a:r>
            <a:r>
              <a:rPr lang="en" sz="1850">
                <a:solidFill>
                  <a:srgbClr val="4E4E4E"/>
                </a:solidFill>
                <a:highlight>
                  <a:srgbClr val="FFFFFF"/>
                </a:highlight>
                <a:latin typeface="Trebuchet MS"/>
                <a:ea typeface="Trebuchet MS"/>
                <a:cs typeface="Trebuchet MS"/>
                <a:sym typeface="Trebuchet MS"/>
              </a:rPr>
              <a:t> Câu truyện dạy ta rằng, một người kiên trì làm việc, cho dù chậm rãi, sẽ không bao giờ là người thất bại. Đó là lý do tại sao có câu nói, “Có công mài sắt, có ngày nên kim”.</a:t>
            </a:r>
            <a:endParaRPr sz="1850">
              <a:solidFill>
                <a:srgbClr val="4E4E4E"/>
              </a:solidFill>
              <a:highlight>
                <a:srgbClr val="FFFFFF"/>
              </a:highlight>
              <a:latin typeface="Trebuchet MS"/>
              <a:ea typeface="Trebuchet MS"/>
              <a:cs typeface="Trebuchet MS"/>
              <a:sym typeface="Trebuchet MS"/>
            </a:endParaRPr>
          </a:p>
          <a:p>
            <a:pPr indent="0" lvl="0" marL="0" rtl="0" algn="l">
              <a:lnSpc>
                <a:spcPct val="157500"/>
              </a:lnSpc>
              <a:spcBef>
                <a:spcPts val="1900"/>
              </a:spcBef>
              <a:spcAft>
                <a:spcPts val="1100"/>
              </a:spcAft>
              <a:buClr>
                <a:schemeClr val="dk1"/>
              </a:buClr>
              <a:buSzPts val="1100"/>
              <a:buFont typeface="Arial"/>
              <a:buNone/>
            </a:pPr>
            <a:r>
              <a:t/>
            </a:r>
            <a:endParaRPr sz="1050">
              <a:solidFill>
                <a:srgbClr val="4E4E4E"/>
              </a:solidFill>
              <a:highlight>
                <a:srgbClr val="FFFFFF"/>
              </a:highlight>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309600"/>
            <a:ext cx="8520600" cy="399600"/>
          </a:xfrm>
          <a:prstGeom prst="rect">
            <a:avLst/>
          </a:prstGeom>
        </p:spPr>
        <p:txBody>
          <a:bodyPr anchorCtr="0" anchor="t" bIns="91425" lIns="91425" spcFirstLastPara="1" rIns="91425" wrap="square" tIns="91425">
            <a:noAutofit/>
          </a:bodyPr>
          <a:lstStyle/>
          <a:p>
            <a:pPr indent="0" lvl="0" marL="0" rtl="0" algn="l">
              <a:lnSpc>
                <a:spcPct val="157500"/>
              </a:lnSpc>
              <a:spcBef>
                <a:spcPts val="1900"/>
              </a:spcBef>
              <a:spcAft>
                <a:spcPts val="1100"/>
              </a:spcAft>
              <a:buClr>
                <a:schemeClr val="dk1"/>
              </a:buClr>
              <a:buSzPts val="1100"/>
              <a:buFont typeface="Arial"/>
              <a:buNone/>
            </a:pPr>
            <a:r>
              <a:rPr b="1" lang="en" sz="2250">
                <a:solidFill>
                  <a:srgbClr val="4E4E4E"/>
                </a:solidFill>
                <a:highlight>
                  <a:schemeClr val="lt1"/>
                </a:highlight>
                <a:latin typeface="Trebuchet MS"/>
                <a:ea typeface="Trebuchet MS"/>
                <a:cs typeface="Trebuchet MS"/>
                <a:sym typeface="Trebuchet MS"/>
              </a:rPr>
              <a:t>Giải thích chữ khó:   </a:t>
            </a:r>
            <a:endParaRPr sz="3500"/>
          </a:p>
        </p:txBody>
      </p:sp>
      <p:sp>
        <p:nvSpPr>
          <p:cNvPr id="86" name="Google Shape;86;p18"/>
          <p:cNvSpPr txBox="1"/>
          <p:nvPr>
            <p:ph idx="1" type="body"/>
          </p:nvPr>
        </p:nvSpPr>
        <p:spPr>
          <a:xfrm>
            <a:off x="311700" y="709100"/>
            <a:ext cx="8520600" cy="4044900"/>
          </a:xfrm>
          <a:prstGeom prst="rect">
            <a:avLst/>
          </a:prstGeom>
        </p:spPr>
        <p:txBody>
          <a:bodyPr anchorCtr="0" anchor="t" bIns="91425" lIns="91425" spcFirstLastPara="1" rIns="91425" wrap="square" tIns="91425">
            <a:noAutofit/>
          </a:bodyPr>
          <a:lstStyle/>
          <a:p>
            <a:pPr indent="0" lvl="0" marL="0" rtl="0" algn="l">
              <a:lnSpc>
                <a:spcPct val="157500"/>
              </a:lnSpc>
              <a:spcBef>
                <a:spcPts val="1900"/>
              </a:spcBef>
              <a:spcAft>
                <a:spcPts val="0"/>
              </a:spcAft>
              <a:buClr>
                <a:schemeClr val="dk1"/>
              </a:buClr>
              <a:buSzPts val="1100"/>
              <a:buFont typeface="Arial"/>
              <a:buNone/>
            </a:pPr>
            <a:r>
              <a:rPr lang="en" sz="1750">
                <a:solidFill>
                  <a:srgbClr val="000000"/>
                </a:solidFill>
                <a:highlight>
                  <a:schemeClr val="lt1"/>
                </a:highlight>
                <a:latin typeface="Trebuchet MS"/>
                <a:ea typeface="Trebuchet MS"/>
                <a:cs typeface="Trebuchet MS"/>
                <a:sym typeface="Trebuchet MS"/>
              </a:rPr>
              <a:t>Ao: </a:t>
            </a:r>
            <a:r>
              <a:rPr i="1" lang="en" sz="1750">
                <a:solidFill>
                  <a:srgbClr val="000000"/>
                </a:solidFill>
                <a:highlight>
                  <a:schemeClr val="lt1"/>
                </a:highlight>
                <a:latin typeface="Trebuchet MS"/>
                <a:ea typeface="Trebuchet MS"/>
                <a:cs typeface="Trebuchet MS"/>
                <a:sym typeface="Trebuchet MS"/>
              </a:rPr>
              <a:t>small pool</a:t>
            </a:r>
            <a:r>
              <a:rPr lang="en" sz="1750">
                <a:solidFill>
                  <a:srgbClr val="000000"/>
                </a:solidFill>
                <a:highlight>
                  <a:schemeClr val="lt1"/>
                </a:highlight>
                <a:latin typeface="Trebuchet MS"/>
                <a:ea typeface="Trebuchet MS"/>
                <a:cs typeface="Trebuchet MS"/>
                <a:sym typeface="Trebuchet MS"/>
              </a:rPr>
              <a:t> – Tình cờ: </a:t>
            </a:r>
            <a:r>
              <a:rPr i="1" lang="en" sz="1750">
                <a:solidFill>
                  <a:srgbClr val="000000"/>
                </a:solidFill>
                <a:highlight>
                  <a:schemeClr val="lt1"/>
                </a:highlight>
                <a:latin typeface="Trebuchet MS"/>
                <a:ea typeface="Trebuchet MS"/>
                <a:cs typeface="Trebuchet MS"/>
                <a:sym typeface="Trebuchet MS"/>
              </a:rPr>
              <a:t>incidentally, by chance</a:t>
            </a:r>
            <a:r>
              <a:rPr lang="en" sz="1750">
                <a:solidFill>
                  <a:srgbClr val="000000"/>
                </a:solidFill>
                <a:highlight>
                  <a:schemeClr val="lt1"/>
                </a:highlight>
                <a:latin typeface="Trebuchet MS"/>
                <a:ea typeface="Trebuchet MS"/>
                <a:cs typeface="Trebuchet MS"/>
                <a:sym typeface="Trebuchet MS"/>
              </a:rPr>
              <a:t> – Liền: </a:t>
            </a:r>
            <a:r>
              <a:rPr i="1" lang="en" sz="1750">
                <a:solidFill>
                  <a:srgbClr val="000000"/>
                </a:solidFill>
                <a:highlight>
                  <a:schemeClr val="lt1"/>
                </a:highlight>
                <a:latin typeface="Trebuchet MS"/>
                <a:ea typeface="Trebuchet MS"/>
                <a:cs typeface="Trebuchet MS"/>
                <a:sym typeface="Trebuchet MS"/>
              </a:rPr>
              <a:t>right away</a:t>
            </a:r>
            <a:r>
              <a:rPr lang="en" sz="1750">
                <a:solidFill>
                  <a:srgbClr val="000000"/>
                </a:solidFill>
                <a:highlight>
                  <a:schemeClr val="lt1"/>
                </a:highlight>
                <a:latin typeface="Trebuchet MS"/>
                <a:ea typeface="Trebuchet MS"/>
                <a:cs typeface="Trebuchet MS"/>
                <a:sym typeface="Trebuchet MS"/>
              </a:rPr>
              <a:t> – Lên tiếng: </a:t>
            </a:r>
            <a:r>
              <a:rPr i="1" lang="en" sz="1750">
                <a:solidFill>
                  <a:srgbClr val="000000"/>
                </a:solidFill>
                <a:highlight>
                  <a:schemeClr val="lt1"/>
                </a:highlight>
                <a:latin typeface="Trebuchet MS"/>
                <a:ea typeface="Trebuchet MS"/>
                <a:cs typeface="Trebuchet MS"/>
                <a:sym typeface="Trebuchet MS"/>
              </a:rPr>
              <a:t>to speak up</a:t>
            </a:r>
            <a:r>
              <a:rPr lang="en" sz="1750">
                <a:solidFill>
                  <a:srgbClr val="000000"/>
                </a:solidFill>
                <a:highlight>
                  <a:schemeClr val="lt1"/>
                </a:highlight>
                <a:latin typeface="Trebuchet MS"/>
                <a:ea typeface="Trebuchet MS"/>
                <a:cs typeface="Trebuchet MS"/>
                <a:sym typeface="Trebuchet MS"/>
              </a:rPr>
              <a:t> – Chế nhạo: </a:t>
            </a:r>
            <a:r>
              <a:rPr i="1" lang="en" sz="1750">
                <a:solidFill>
                  <a:srgbClr val="000000"/>
                </a:solidFill>
                <a:highlight>
                  <a:schemeClr val="lt1"/>
                </a:highlight>
                <a:latin typeface="Trebuchet MS"/>
                <a:ea typeface="Trebuchet MS"/>
                <a:cs typeface="Trebuchet MS"/>
                <a:sym typeface="Trebuchet MS"/>
              </a:rPr>
              <a:t>to mock, to ridicule</a:t>
            </a:r>
            <a:r>
              <a:rPr lang="en" sz="1750">
                <a:solidFill>
                  <a:srgbClr val="000000"/>
                </a:solidFill>
                <a:highlight>
                  <a:schemeClr val="lt1"/>
                </a:highlight>
                <a:latin typeface="Trebuchet MS"/>
                <a:ea typeface="Trebuchet MS"/>
                <a:cs typeface="Trebuchet MS"/>
                <a:sym typeface="Trebuchet MS"/>
              </a:rPr>
              <a:t> – Cảm thấy: </a:t>
            </a:r>
            <a:r>
              <a:rPr i="1" lang="en" sz="1750">
                <a:solidFill>
                  <a:srgbClr val="000000"/>
                </a:solidFill>
                <a:highlight>
                  <a:schemeClr val="lt1"/>
                </a:highlight>
                <a:latin typeface="Trebuchet MS"/>
                <a:ea typeface="Trebuchet MS"/>
                <a:cs typeface="Trebuchet MS"/>
                <a:sym typeface="Trebuchet MS"/>
              </a:rPr>
              <a:t>to feel</a:t>
            </a:r>
            <a:r>
              <a:rPr lang="en" sz="1750">
                <a:solidFill>
                  <a:srgbClr val="000000"/>
                </a:solidFill>
                <a:highlight>
                  <a:schemeClr val="lt1"/>
                </a:highlight>
                <a:latin typeface="Trebuchet MS"/>
                <a:ea typeface="Trebuchet MS"/>
                <a:cs typeface="Trebuchet MS"/>
                <a:sym typeface="Trebuchet MS"/>
              </a:rPr>
              <a:t> – Bị làm nhục: </a:t>
            </a:r>
            <a:r>
              <a:rPr i="1" lang="en" sz="1750">
                <a:solidFill>
                  <a:srgbClr val="000000"/>
                </a:solidFill>
                <a:highlight>
                  <a:schemeClr val="lt1"/>
                </a:highlight>
                <a:latin typeface="Trebuchet MS"/>
                <a:ea typeface="Trebuchet MS"/>
                <a:cs typeface="Trebuchet MS"/>
                <a:sym typeface="Trebuchet MS"/>
              </a:rPr>
              <a:t>to be humiliated</a:t>
            </a:r>
            <a:r>
              <a:rPr lang="en" sz="1750">
                <a:solidFill>
                  <a:srgbClr val="000000"/>
                </a:solidFill>
                <a:highlight>
                  <a:schemeClr val="lt1"/>
                </a:highlight>
                <a:latin typeface="Trebuchet MS"/>
                <a:ea typeface="Trebuchet MS"/>
                <a:cs typeface="Trebuchet MS"/>
                <a:sym typeface="Trebuchet MS"/>
              </a:rPr>
              <a:t> – Thách (thức): </a:t>
            </a:r>
            <a:r>
              <a:rPr i="1" lang="en" sz="1750">
                <a:solidFill>
                  <a:srgbClr val="000000"/>
                </a:solidFill>
                <a:highlight>
                  <a:schemeClr val="lt1"/>
                </a:highlight>
                <a:latin typeface="Trebuchet MS"/>
                <a:ea typeface="Trebuchet MS"/>
                <a:cs typeface="Trebuchet MS"/>
                <a:sym typeface="Trebuchet MS"/>
              </a:rPr>
              <a:t>to challenge</a:t>
            </a:r>
            <a:r>
              <a:rPr lang="en" sz="1750">
                <a:solidFill>
                  <a:srgbClr val="000000"/>
                </a:solidFill>
                <a:highlight>
                  <a:schemeClr val="lt1"/>
                </a:highlight>
                <a:latin typeface="Trebuchet MS"/>
                <a:ea typeface="Trebuchet MS"/>
                <a:cs typeface="Trebuchet MS"/>
                <a:sym typeface="Trebuchet MS"/>
              </a:rPr>
              <a:t> – Chạy đua: </a:t>
            </a:r>
            <a:r>
              <a:rPr i="1" lang="en" sz="1750">
                <a:solidFill>
                  <a:srgbClr val="000000"/>
                </a:solidFill>
                <a:highlight>
                  <a:schemeClr val="lt1"/>
                </a:highlight>
                <a:latin typeface="Trebuchet MS"/>
                <a:ea typeface="Trebuchet MS"/>
                <a:cs typeface="Trebuchet MS"/>
                <a:sym typeface="Trebuchet MS"/>
              </a:rPr>
              <a:t>running race</a:t>
            </a:r>
            <a:r>
              <a:rPr lang="en" sz="1750">
                <a:solidFill>
                  <a:srgbClr val="000000"/>
                </a:solidFill>
                <a:highlight>
                  <a:schemeClr val="lt1"/>
                </a:highlight>
                <a:latin typeface="Trebuchet MS"/>
                <a:ea typeface="Trebuchet MS"/>
                <a:cs typeface="Trebuchet MS"/>
                <a:sym typeface="Trebuchet MS"/>
              </a:rPr>
              <a:t> – Cười mỉa: </a:t>
            </a:r>
            <a:r>
              <a:rPr i="1" lang="en" sz="1750">
                <a:solidFill>
                  <a:srgbClr val="000000"/>
                </a:solidFill>
                <a:highlight>
                  <a:schemeClr val="lt1"/>
                </a:highlight>
                <a:latin typeface="Trebuchet MS"/>
                <a:ea typeface="Trebuchet MS"/>
                <a:cs typeface="Trebuchet MS"/>
                <a:sym typeface="Trebuchet MS"/>
              </a:rPr>
              <a:t>to smirk</a:t>
            </a:r>
            <a:r>
              <a:rPr lang="en" sz="1750">
                <a:solidFill>
                  <a:srgbClr val="000000"/>
                </a:solidFill>
                <a:highlight>
                  <a:schemeClr val="lt1"/>
                </a:highlight>
                <a:latin typeface="Trebuchet MS"/>
                <a:ea typeface="Trebuchet MS"/>
                <a:cs typeface="Trebuchet MS"/>
                <a:sym typeface="Trebuchet MS"/>
              </a:rPr>
              <a:t> – Chấp nhận: </a:t>
            </a:r>
            <a:r>
              <a:rPr i="1" lang="en" sz="1750">
                <a:solidFill>
                  <a:srgbClr val="000000"/>
                </a:solidFill>
                <a:highlight>
                  <a:schemeClr val="lt1"/>
                </a:highlight>
                <a:latin typeface="Trebuchet MS"/>
                <a:ea typeface="Trebuchet MS"/>
                <a:cs typeface="Trebuchet MS"/>
                <a:sym typeface="Trebuchet MS"/>
              </a:rPr>
              <a:t>to accept</a:t>
            </a:r>
            <a:r>
              <a:rPr lang="en" sz="1750">
                <a:solidFill>
                  <a:srgbClr val="000000"/>
                </a:solidFill>
                <a:highlight>
                  <a:schemeClr val="lt1"/>
                </a:highlight>
                <a:latin typeface="Trebuchet MS"/>
                <a:ea typeface="Trebuchet MS"/>
                <a:cs typeface="Trebuchet MS"/>
                <a:sym typeface="Trebuchet MS"/>
              </a:rPr>
              <a:t> – Điểm khởi hành: </a:t>
            </a:r>
            <a:r>
              <a:rPr i="1" lang="en" sz="1750">
                <a:solidFill>
                  <a:srgbClr val="000000"/>
                </a:solidFill>
                <a:highlight>
                  <a:schemeClr val="lt1"/>
                </a:highlight>
                <a:latin typeface="Trebuchet MS"/>
                <a:ea typeface="Trebuchet MS"/>
                <a:cs typeface="Trebuchet MS"/>
                <a:sym typeface="Trebuchet MS"/>
              </a:rPr>
              <a:t>starting point</a:t>
            </a:r>
            <a:r>
              <a:rPr lang="en" sz="1750">
                <a:solidFill>
                  <a:srgbClr val="000000"/>
                </a:solidFill>
                <a:highlight>
                  <a:schemeClr val="lt1"/>
                </a:highlight>
                <a:latin typeface="Trebuchet MS"/>
                <a:ea typeface="Trebuchet MS"/>
                <a:cs typeface="Trebuchet MS"/>
                <a:sym typeface="Trebuchet MS"/>
              </a:rPr>
              <a:t> – Như dễ thấy: </a:t>
            </a:r>
            <a:r>
              <a:rPr i="1" lang="en" sz="1750">
                <a:solidFill>
                  <a:srgbClr val="000000"/>
                </a:solidFill>
                <a:highlight>
                  <a:schemeClr val="lt1"/>
                </a:highlight>
                <a:latin typeface="Trebuchet MS"/>
                <a:ea typeface="Trebuchet MS"/>
                <a:cs typeface="Trebuchet MS"/>
                <a:sym typeface="Trebuchet MS"/>
              </a:rPr>
              <a:t>It’s easy to see</a:t>
            </a:r>
            <a:r>
              <a:rPr lang="en" sz="1750">
                <a:solidFill>
                  <a:srgbClr val="000000"/>
                </a:solidFill>
                <a:highlight>
                  <a:schemeClr val="lt1"/>
                </a:highlight>
                <a:latin typeface="Trebuchet MS"/>
                <a:ea typeface="Trebuchet MS"/>
                <a:cs typeface="Trebuchet MS"/>
                <a:sym typeface="Trebuchet MS"/>
              </a:rPr>
              <a:t> – Vượt (qua): </a:t>
            </a:r>
            <a:r>
              <a:rPr i="1" lang="en" sz="1750">
                <a:solidFill>
                  <a:srgbClr val="000000"/>
                </a:solidFill>
                <a:highlight>
                  <a:schemeClr val="lt1"/>
                </a:highlight>
                <a:latin typeface="Trebuchet MS"/>
                <a:ea typeface="Trebuchet MS"/>
                <a:cs typeface="Trebuchet MS"/>
                <a:sym typeface="Trebuchet MS"/>
              </a:rPr>
              <a:t>to surpass</a:t>
            </a:r>
            <a:r>
              <a:rPr lang="en" sz="1750">
                <a:solidFill>
                  <a:srgbClr val="000000"/>
                </a:solidFill>
                <a:highlight>
                  <a:schemeClr val="lt1"/>
                </a:highlight>
                <a:latin typeface="Trebuchet MS"/>
                <a:ea typeface="Trebuchet MS"/>
                <a:cs typeface="Trebuchet MS"/>
                <a:sym typeface="Trebuchet MS"/>
              </a:rPr>
              <a:t> – Phóng: </a:t>
            </a:r>
            <a:r>
              <a:rPr i="1" lang="en" sz="1750">
                <a:solidFill>
                  <a:srgbClr val="000000"/>
                </a:solidFill>
                <a:highlight>
                  <a:schemeClr val="lt1"/>
                </a:highlight>
                <a:latin typeface="Trebuchet MS"/>
                <a:ea typeface="Trebuchet MS"/>
                <a:cs typeface="Trebuchet MS"/>
                <a:sym typeface="Trebuchet MS"/>
              </a:rPr>
              <a:t>to dart</a:t>
            </a:r>
            <a:r>
              <a:rPr lang="en" sz="1750">
                <a:solidFill>
                  <a:srgbClr val="000000"/>
                </a:solidFill>
                <a:highlight>
                  <a:schemeClr val="lt1"/>
                </a:highlight>
                <a:latin typeface="Trebuchet MS"/>
                <a:ea typeface="Trebuchet MS"/>
                <a:cs typeface="Trebuchet MS"/>
                <a:sym typeface="Trebuchet MS"/>
              </a:rPr>
              <a:t> – Buồn chán: </a:t>
            </a:r>
            <a:r>
              <a:rPr i="1" lang="en" sz="1750">
                <a:solidFill>
                  <a:srgbClr val="000000"/>
                </a:solidFill>
                <a:highlight>
                  <a:schemeClr val="lt1"/>
                </a:highlight>
                <a:latin typeface="Trebuchet MS"/>
                <a:ea typeface="Trebuchet MS"/>
                <a:cs typeface="Trebuchet MS"/>
                <a:sym typeface="Trebuchet MS"/>
              </a:rPr>
              <a:t>bored</a:t>
            </a:r>
            <a:r>
              <a:rPr lang="en" sz="1750">
                <a:solidFill>
                  <a:srgbClr val="000000"/>
                </a:solidFill>
                <a:highlight>
                  <a:schemeClr val="lt1"/>
                </a:highlight>
                <a:latin typeface="Trebuchet MS"/>
                <a:ea typeface="Trebuchet MS"/>
                <a:cs typeface="Trebuchet MS"/>
                <a:sym typeface="Trebuchet MS"/>
              </a:rPr>
              <a:t> – Nghỉ ngơi: </a:t>
            </a:r>
            <a:r>
              <a:rPr i="1" lang="en" sz="1750">
                <a:solidFill>
                  <a:srgbClr val="000000"/>
                </a:solidFill>
                <a:highlight>
                  <a:schemeClr val="lt1"/>
                </a:highlight>
                <a:latin typeface="Trebuchet MS"/>
                <a:ea typeface="Trebuchet MS"/>
                <a:cs typeface="Trebuchet MS"/>
                <a:sym typeface="Trebuchet MS"/>
              </a:rPr>
              <a:t>to rest</a:t>
            </a:r>
            <a:r>
              <a:rPr lang="en" sz="1750">
                <a:solidFill>
                  <a:srgbClr val="000000"/>
                </a:solidFill>
                <a:highlight>
                  <a:schemeClr val="lt1"/>
                </a:highlight>
                <a:latin typeface="Trebuchet MS"/>
                <a:ea typeface="Trebuchet MS"/>
                <a:cs typeface="Trebuchet MS"/>
                <a:sym typeface="Trebuchet MS"/>
              </a:rPr>
              <a:t> – Ngọn cỏ: </a:t>
            </a:r>
            <a:r>
              <a:rPr i="1" lang="en" sz="1750">
                <a:solidFill>
                  <a:srgbClr val="000000"/>
                </a:solidFill>
                <a:highlight>
                  <a:schemeClr val="lt1"/>
                </a:highlight>
                <a:latin typeface="Trebuchet MS"/>
                <a:ea typeface="Trebuchet MS"/>
                <a:cs typeface="Trebuchet MS"/>
                <a:sym typeface="Trebuchet MS"/>
              </a:rPr>
              <a:t>young green grass leaves</a:t>
            </a:r>
            <a:r>
              <a:rPr lang="en" sz="1750">
                <a:solidFill>
                  <a:srgbClr val="000000"/>
                </a:solidFill>
                <a:highlight>
                  <a:schemeClr val="lt1"/>
                </a:highlight>
                <a:latin typeface="Trebuchet MS"/>
                <a:ea typeface="Trebuchet MS"/>
                <a:cs typeface="Trebuchet MS"/>
                <a:sym typeface="Trebuchet MS"/>
              </a:rPr>
              <a:t> – Bèn: </a:t>
            </a:r>
            <a:r>
              <a:rPr i="1" lang="en" sz="1750">
                <a:solidFill>
                  <a:srgbClr val="000000"/>
                </a:solidFill>
                <a:highlight>
                  <a:schemeClr val="lt1"/>
                </a:highlight>
                <a:latin typeface="Trebuchet MS"/>
                <a:ea typeface="Trebuchet MS"/>
                <a:cs typeface="Trebuchet MS"/>
                <a:sym typeface="Trebuchet MS"/>
              </a:rPr>
              <a:t>then</a:t>
            </a:r>
            <a:r>
              <a:rPr lang="en" sz="1750">
                <a:solidFill>
                  <a:srgbClr val="000000"/>
                </a:solidFill>
                <a:highlight>
                  <a:schemeClr val="lt1"/>
                </a:highlight>
                <a:latin typeface="Trebuchet MS"/>
                <a:ea typeface="Trebuchet MS"/>
                <a:cs typeface="Trebuchet MS"/>
                <a:sym typeface="Trebuchet MS"/>
              </a:rPr>
              <a:t> – Đặt mình xuống: </a:t>
            </a:r>
            <a:r>
              <a:rPr i="1" lang="en" sz="1750">
                <a:solidFill>
                  <a:srgbClr val="000000"/>
                </a:solidFill>
                <a:highlight>
                  <a:schemeClr val="lt1"/>
                </a:highlight>
                <a:latin typeface="Trebuchet MS"/>
                <a:ea typeface="Trebuchet MS"/>
                <a:cs typeface="Trebuchet MS"/>
                <a:sym typeface="Trebuchet MS"/>
              </a:rPr>
              <a:t>to lie down</a:t>
            </a:r>
            <a:r>
              <a:rPr lang="en" sz="1750">
                <a:solidFill>
                  <a:srgbClr val="000000"/>
                </a:solidFill>
                <a:highlight>
                  <a:schemeClr val="lt1"/>
                </a:highlight>
                <a:latin typeface="Trebuchet MS"/>
                <a:ea typeface="Trebuchet MS"/>
                <a:cs typeface="Trebuchet MS"/>
                <a:sym typeface="Trebuchet MS"/>
              </a:rPr>
              <a:t> – (Điểm) đích: </a:t>
            </a:r>
            <a:r>
              <a:rPr i="1" lang="en" sz="1750">
                <a:solidFill>
                  <a:srgbClr val="000000"/>
                </a:solidFill>
                <a:highlight>
                  <a:schemeClr val="lt1"/>
                </a:highlight>
                <a:latin typeface="Trebuchet MS"/>
                <a:ea typeface="Trebuchet MS"/>
                <a:cs typeface="Trebuchet MS"/>
                <a:sym typeface="Trebuchet MS"/>
              </a:rPr>
              <a:t>destination point</a:t>
            </a:r>
            <a:r>
              <a:rPr lang="en" sz="1750">
                <a:solidFill>
                  <a:srgbClr val="000000"/>
                </a:solidFill>
                <a:highlight>
                  <a:schemeClr val="lt1"/>
                </a:highlight>
                <a:latin typeface="Trebuchet MS"/>
                <a:ea typeface="Trebuchet MS"/>
                <a:cs typeface="Trebuchet MS"/>
                <a:sym typeface="Trebuchet MS"/>
              </a:rPr>
              <a:t> – Thắng: </a:t>
            </a:r>
            <a:r>
              <a:rPr i="1" lang="en" sz="1750">
                <a:solidFill>
                  <a:srgbClr val="000000"/>
                </a:solidFill>
                <a:highlight>
                  <a:schemeClr val="lt1"/>
                </a:highlight>
                <a:latin typeface="Trebuchet MS"/>
                <a:ea typeface="Trebuchet MS"/>
                <a:cs typeface="Trebuchet MS"/>
                <a:sym typeface="Trebuchet MS"/>
              </a:rPr>
              <a:t>to win</a:t>
            </a:r>
            <a:r>
              <a:rPr lang="en" sz="1750">
                <a:solidFill>
                  <a:srgbClr val="000000"/>
                </a:solidFill>
                <a:highlight>
                  <a:schemeClr val="lt1"/>
                </a:highlight>
                <a:latin typeface="Trebuchet MS"/>
                <a:ea typeface="Trebuchet MS"/>
                <a:cs typeface="Trebuchet MS"/>
                <a:sym typeface="Trebuchet MS"/>
              </a:rPr>
              <a:t> – Lấy hết sức: </a:t>
            </a:r>
            <a:r>
              <a:rPr i="1" lang="en" sz="1750">
                <a:solidFill>
                  <a:srgbClr val="000000"/>
                </a:solidFill>
                <a:highlight>
                  <a:schemeClr val="lt1"/>
                </a:highlight>
                <a:latin typeface="Trebuchet MS"/>
                <a:ea typeface="Trebuchet MS"/>
                <a:cs typeface="Trebuchet MS"/>
                <a:sym typeface="Trebuchet MS"/>
              </a:rPr>
              <a:t>to gather all of one’s strength</a:t>
            </a:r>
            <a:r>
              <a:rPr lang="en" sz="1750">
                <a:solidFill>
                  <a:srgbClr val="000000"/>
                </a:solidFill>
                <a:highlight>
                  <a:schemeClr val="lt1"/>
                </a:highlight>
                <a:latin typeface="Trebuchet MS"/>
                <a:ea typeface="Trebuchet MS"/>
                <a:cs typeface="Trebuchet MS"/>
                <a:sym typeface="Trebuchet MS"/>
              </a:rPr>
              <a:t> – Thất vọng: </a:t>
            </a:r>
            <a:r>
              <a:rPr i="1" lang="en" sz="1750">
                <a:solidFill>
                  <a:srgbClr val="000000"/>
                </a:solidFill>
                <a:highlight>
                  <a:schemeClr val="lt1"/>
                </a:highlight>
                <a:latin typeface="Trebuchet MS"/>
                <a:ea typeface="Trebuchet MS"/>
                <a:cs typeface="Trebuchet MS"/>
                <a:sym typeface="Trebuchet MS"/>
              </a:rPr>
              <a:t>disappointed</a:t>
            </a:r>
            <a:r>
              <a:rPr lang="en" sz="1750">
                <a:solidFill>
                  <a:srgbClr val="000000"/>
                </a:solidFill>
                <a:highlight>
                  <a:schemeClr val="lt1"/>
                </a:highlight>
                <a:latin typeface="Trebuchet MS"/>
                <a:ea typeface="Trebuchet MS"/>
                <a:cs typeface="Trebuchet MS"/>
                <a:sym typeface="Trebuchet MS"/>
              </a:rPr>
              <a:t> – Đối thủ: </a:t>
            </a:r>
            <a:r>
              <a:rPr i="1" lang="en" sz="1750">
                <a:solidFill>
                  <a:srgbClr val="000000"/>
                </a:solidFill>
                <a:highlight>
                  <a:schemeClr val="lt1"/>
                </a:highlight>
                <a:latin typeface="Trebuchet MS"/>
                <a:ea typeface="Trebuchet MS"/>
                <a:cs typeface="Trebuchet MS"/>
                <a:sym typeface="Trebuchet MS"/>
              </a:rPr>
              <a:t>competitor</a:t>
            </a:r>
            <a:r>
              <a:rPr lang="en" sz="1750">
                <a:solidFill>
                  <a:srgbClr val="000000"/>
                </a:solidFill>
                <a:highlight>
                  <a:schemeClr val="lt1"/>
                </a:highlight>
                <a:latin typeface="Trebuchet MS"/>
                <a:ea typeface="Trebuchet MS"/>
                <a:cs typeface="Trebuchet MS"/>
                <a:sym typeface="Trebuchet MS"/>
              </a:rPr>
              <a:t> – Kẻ (người) chiến thắng: </a:t>
            </a:r>
            <a:r>
              <a:rPr i="1" lang="en" sz="1750">
                <a:solidFill>
                  <a:srgbClr val="000000"/>
                </a:solidFill>
                <a:highlight>
                  <a:schemeClr val="lt1"/>
                </a:highlight>
                <a:latin typeface="Trebuchet MS"/>
                <a:ea typeface="Trebuchet MS"/>
                <a:cs typeface="Trebuchet MS"/>
                <a:sym typeface="Trebuchet MS"/>
              </a:rPr>
              <a:t>winner</a:t>
            </a:r>
            <a:endParaRPr i="1" sz="1750">
              <a:solidFill>
                <a:srgbClr val="000000"/>
              </a:solidFill>
              <a:highlight>
                <a:schemeClr val="lt1"/>
              </a:highlight>
              <a:latin typeface="Trebuchet MS"/>
              <a:ea typeface="Trebuchet MS"/>
              <a:cs typeface="Trebuchet MS"/>
              <a:sym typeface="Trebuchet MS"/>
            </a:endParaRPr>
          </a:p>
          <a:p>
            <a:pPr indent="0" lvl="0" marL="0" rtl="0" algn="l">
              <a:spcBef>
                <a:spcPts val="1100"/>
              </a:spcBef>
              <a:spcAft>
                <a:spcPts val="1600"/>
              </a:spcAft>
              <a:buNone/>
            </a:pPr>
            <a:r>
              <a:t/>
            </a:r>
            <a:endParaRPr sz="23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109850"/>
            <a:ext cx="8520600" cy="6393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sz="2400">
                <a:solidFill>
                  <a:srgbClr val="4E4E4E"/>
                </a:solidFill>
                <a:highlight>
                  <a:srgbClr val="FFFFFF"/>
                </a:highlight>
                <a:latin typeface="Trebuchet MS"/>
                <a:ea typeface="Trebuchet MS"/>
                <a:cs typeface="Trebuchet MS"/>
                <a:sym typeface="Trebuchet MS"/>
              </a:rPr>
              <a:t>2.  Con khỉ và hai con mèo</a:t>
            </a:r>
            <a:endParaRPr b="1" sz="2400">
              <a:solidFill>
                <a:srgbClr val="4E4E4E"/>
              </a:solidFill>
              <a:highlight>
                <a:srgbClr val="FFFFFF"/>
              </a:highlight>
              <a:latin typeface="Trebuchet MS"/>
              <a:ea typeface="Trebuchet MS"/>
              <a:cs typeface="Trebuchet MS"/>
              <a:sym typeface="Trebuchet MS"/>
            </a:endParaRPr>
          </a:p>
          <a:p>
            <a:pPr indent="0" lvl="0" marL="0" rtl="0" algn="l">
              <a:spcBef>
                <a:spcPts val="700"/>
              </a:spcBef>
              <a:spcAft>
                <a:spcPts val="0"/>
              </a:spcAft>
              <a:buNone/>
            </a:pPr>
            <a:r>
              <a:t/>
            </a:r>
            <a:endParaRPr/>
          </a:p>
        </p:txBody>
      </p:sp>
      <p:sp>
        <p:nvSpPr>
          <p:cNvPr id="92" name="Google Shape;92;p19"/>
          <p:cNvSpPr txBox="1"/>
          <p:nvPr>
            <p:ph idx="1" type="body"/>
          </p:nvPr>
        </p:nvSpPr>
        <p:spPr>
          <a:xfrm>
            <a:off x="311700" y="679150"/>
            <a:ext cx="5780700" cy="38895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1950">
                <a:solidFill>
                  <a:srgbClr val="000000"/>
                </a:solidFill>
                <a:highlight>
                  <a:srgbClr val="FFFFFF"/>
                </a:highlight>
                <a:latin typeface="Trebuchet MS"/>
                <a:ea typeface="Trebuchet MS"/>
                <a:cs typeface="Trebuchet MS"/>
                <a:sym typeface="Trebuchet MS"/>
              </a:rPr>
              <a:t>Ngày xưa, có hai con mèo tìm thấy một miếng pho mát và cắt ra làm hai để chia nhau. Nhưng khổ nỗi miếng pho mát này lại lớn hơn miếng kia một chút. Con mèo nào cũng đòi ăn miếng to hơn. Sau đó cả hai đồng ý đi đến một con khỉ để nhờ giải quyết.</a:t>
            </a:r>
            <a:endParaRPr sz="1950">
              <a:solidFill>
                <a:srgbClr val="000000"/>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1100"/>
              </a:spcAft>
              <a:buClr>
                <a:schemeClr val="dk1"/>
              </a:buClr>
              <a:buSzPts val="1100"/>
              <a:buFont typeface="Arial"/>
              <a:buNone/>
            </a:pPr>
            <a:r>
              <a:rPr lang="en" sz="1950">
                <a:solidFill>
                  <a:srgbClr val="000000"/>
                </a:solidFill>
                <a:highlight>
                  <a:srgbClr val="FFFFFF"/>
                </a:highlight>
                <a:latin typeface="Trebuchet MS"/>
                <a:ea typeface="Trebuchet MS"/>
                <a:cs typeface="Trebuchet MS"/>
                <a:sym typeface="Trebuchet MS"/>
              </a:rPr>
              <a:t>Khỉ nói, “Hãy yên tâm. Tôi sẽ làm cho cả hai miếng pho mát bằng nhau”. Sau đó khỉ cắn miếng pho mát lớn. </a:t>
            </a:r>
            <a:endParaRPr sz="2400">
              <a:solidFill>
                <a:srgbClr val="000000"/>
              </a:solidFill>
            </a:endParaRPr>
          </a:p>
        </p:txBody>
      </p:sp>
      <p:pic>
        <p:nvPicPr>
          <p:cNvPr id="93" name="Google Shape;93;p19"/>
          <p:cNvPicPr preferRelativeResize="0"/>
          <p:nvPr/>
        </p:nvPicPr>
        <p:blipFill>
          <a:blip r:embed="rId3">
            <a:alphaModFix/>
          </a:blip>
          <a:stretch>
            <a:fillRect/>
          </a:stretch>
        </p:blipFill>
        <p:spPr>
          <a:xfrm>
            <a:off x="6012400" y="1455375"/>
            <a:ext cx="2956275" cy="1897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0"/>
          <p:cNvSpPr txBox="1"/>
          <p:nvPr>
            <p:ph idx="1" type="body"/>
          </p:nvPr>
        </p:nvSpPr>
        <p:spPr>
          <a:xfrm>
            <a:off x="311700" y="445025"/>
            <a:ext cx="8520600" cy="41238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0"/>
              </a:spcAft>
              <a:buClr>
                <a:schemeClr val="dk1"/>
              </a:buClr>
              <a:buSzPts val="1100"/>
              <a:buFont typeface="Arial"/>
              <a:buNone/>
            </a:pPr>
            <a:r>
              <a:rPr lang="en" sz="2050">
                <a:solidFill>
                  <a:srgbClr val="000000"/>
                </a:solidFill>
                <a:highlight>
                  <a:schemeClr val="lt1"/>
                </a:highlight>
                <a:latin typeface="Trebuchet MS"/>
                <a:ea typeface="Trebuchet MS"/>
                <a:cs typeface="Trebuchet MS"/>
                <a:sym typeface="Trebuchet MS"/>
              </a:rPr>
              <a:t>Nhưng khỉ cắn hơi nhiều làm cho miếng bên kia trở nên lớn hơn. Vì thế, khỉ lại cắn miếng pho mát lớn kia. Khỉ tiếp tục cắn từng miếng pho mát cho đến khi cả hai miếng trở nên bé xíu.</a:t>
            </a:r>
            <a:endParaRPr sz="1850">
              <a:solidFill>
                <a:srgbClr val="000000"/>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850">
                <a:solidFill>
                  <a:schemeClr val="dk1"/>
                </a:solidFill>
                <a:highlight>
                  <a:srgbClr val="FFFFFF"/>
                </a:highlight>
                <a:latin typeface="Trebuchet MS"/>
                <a:ea typeface="Trebuchet MS"/>
                <a:cs typeface="Trebuchet MS"/>
                <a:sym typeface="Trebuchet MS"/>
              </a:rPr>
              <a:t>Thấy vậy, hai con mèo năn nỉ, “Thưa ông! Chúng tôi hài lòng rồi. Xin ông để lại cho chúng tôi hai miếng pho mát còn lại”.</a:t>
            </a:r>
            <a:endParaRPr sz="1850">
              <a:solidFill>
                <a:schemeClr val="dk1"/>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850">
                <a:solidFill>
                  <a:schemeClr val="dk1"/>
                </a:solidFill>
                <a:highlight>
                  <a:srgbClr val="FFFFFF"/>
                </a:highlight>
                <a:latin typeface="Trebuchet MS"/>
                <a:ea typeface="Trebuchet MS"/>
                <a:cs typeface="Trebuchet MS"/>
                <a:sym typeface="Trebuchet MS"/>
              </a:rPr>
              <a:t>Con khỉ khôn lanh trả lời: “Đây là tiền công cho tôi để giải quyết vấn đề”. Trong lúc nói câu này, khỉ nhanh tay bỏ hai miếng pho mát còn lại vào miệng.</a:t>
            </a:r>
            <a:endParaRPr sz="1850">
              <a:solidFill>
                <a:schemeClr val="dk1"/>
              </a:solidFill>
              <a:highlight>
                <a:srgbClr val="FFFFFF"/>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t/>
            </a:r>
            <a:endParaRPr b="1" sz="1550">
              <a:solidFill>
                <a:schemeClr val="dk1"/>
              </a:solidFill>
              <a:highlight>
                <a:srgbClr val="FFFFFF"/>
              </a:highlight>
              <a:latin typeface="Trebuchet MS"/>
              <a:ea typeface="Trebuchet MS"/>
              <a:cs typeface="Trebuchet MS"/>
              <a:sym typeface="Trebuchet MS"/>
            </a:endParaRPr>
          </a:p>
          <a:p>
            <a:pPr indent="0" lvl="0" marL="0" rtl="0" algn="l">
              <a:spcBef>
                <a:spcPts val="1100"/>
              </a:spcBef>
              <a:spcAft>
                <a:spcPts val="1600"/>
              </a:spcAft>
              <a:buNone/>
            </a:pPr>
            <a:r>
              <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59925"/>
            <a:ext cx="8520600" cy="469500"/>
          </a:xfrm>
          <a:prstGeom prst="rect">
            <a:avLst/>
          </a:prstGeom>
        </p:spPr>
        <p:txBody>
          <a:bodyPr anchorCtr="0" anchor="t" bIns="91425" lIns="91425" spcFirstLastPara="1" rIns="91425" wrap="square" tIns="91425">
            <a:noAutofit/>
          </a:bodyPr>
          <a:lstStyle/>
          <a:p>
            <a:pPr indent="0" lvl="0" marL="0" rtl="0" algn="l">
              <a:lnSpc>
                <a:spcPct val="143181"/>
              </a:lnSpc>
              <a:spcBef>
                <a:spcPts val="1100"/>
              </a:spcBef>
              <a:spcAft>
                <a:spcPts val="1100"/>
              </a:spcAft>
              <a:buClr>
                <a:schemeClr val="dk1"/>
              </a:buClr>
              <a:buSzPts val="1100"/>
              <a:buFont typeface="Arial"/>
              <a:buNone/>
            </a:pPr>
            <a:r>
              <a:rPr lang="en" sz="2050">
                <a:highlight>
                  <a:schemeClr val="lt1"/>
                </a:highlight>
                <a:latin typeface="Trebuchet MS"/>
                <a:ea typeface="Trebuchet MS"/>
                <a:cs typeface="Trebuchet MS"/>
                <a:sym typeface="Trebuchet MS"/>
              </a:rPr>
              <a:t>Giải thích chữ khó:</a:t>
            </a:r>
            <a:endParaRPr sz="3300"/>
          </a:p>
        </p:txBody>
      </p:sp>
      <p:sp>
        <p:nvSpPr>
          <p:cNvPr id="105" name="Google Shape;105;p21"/>
          <p:cNvSpPr txBox="1"/>
          <p:nvPr>
            <p:ph idx="1" type="body"/>
          </p:nvPr>
        </p:nvSpPr>
        <p:spPr>
          <a:xfrm>
            <a:off x="311700" y="838950"/>
            <a:ext cx="8520600" cy="3905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950">
                <a:solidFill>
                  <a:schemeClr val="dk1"/>
                </a:solidFill>
                <a:highlight>
                  <a:schemeClr val="lt1"/>
                </a:highlight>
                <a:latin typeface="Trebuchet MS"/>
                <a:ea typeface="Trebuchet MS"/>
                <a:cs typeface="Trebuchet MS"/>
                <a:sym typeface="Trebuchet MS"/>
              </a:rPr>
              <a:t>Miếng: </a:t>
            </a:r>
            <a:r>
              <a:rPr i="1" lang="en" sz="1950">
                <a:solidFill>
                  <a:schemeClr val="dk1"/>
                </a:solidFill>
                <a:highlight>
                  <a:schemeClr val="lt1"/>
                </a:highlight>
                <a:latin typeface="Trebuchet MS"/>
                <a:ea typeface="Trebuchet MS"/>
                <a:cs typeface="Trebuchet MS"/>
                <a:sym typeface="Trebuchet MS"/>
              </a:rPr>
              <a:t>piece</a:t>
            </a:r>
            <a:r>
              <a:rPr lang="en" sz="1950">
                <a:solidFill>
                  <a:schemeClr val="dk1"/>
                </a:solidFill>
                <a:highlight>
                  <a:schemeClr val="lt1"/>
                </a:highlight>
                <a:latin typeface="Trebuchet MS"/>
                <a:ea typeface="Trebuchet MS"/>
                <a:cs typeface="Trebuchet MS"/>
                <a:sym typeface="Trebuchet MS"/>
              </a:rPr>
              <a:t> 						* cắn: </a:t>
            </a:r>
            <a:r>
              <a:rPr i="1" lang="en" sz="1950">
                <a:solidFill>
                  <a:schemeClr val="dk1"/>
                </a:solidFill>
                <a:highlight>
                  <a:schemeClr val="lt1"/>
                </a:highlight>
                <a:latin typeface="Trebuchet MS"/>
                <a:ea typeface="Trebuchet MS"/>
                <a:cs typeface="Trebuchet MS"/>
                <a:sym typeface="Trebuchet MS"/>
              </a:rPr>
              <a:t>to bite</a:t>
            </a:r>
            <a:r>
              <a:rPr lang="en" sz="1950">
                <a:solidFill>
                  <a:schemeClr val="dk1"/>
                </a:solidFill>
                <a:highlight>
                  <a:schemeClr val="lt1"/>
                </a:highlight>
                <a:latin typeface="Trebuchet MS"/>
                <a:ea typeface="Trebuchet MS"/>
                <a:cs typeface="Trebuchet MS"/>
                <a:sym typeface="Trebuchet MS"/>
              </a:rPr>
              <a:t> </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00000"/>
              </a:lnSpc>
              <a:spcBef>
                <a:spcPts val="1100"/>
              </a:spcBef>
              <a:spcAft>
                <a:spcPts val="0"/>
              </a:spcAft>
              <a:buNone/>
            </a:pPr>
            <a:r>
              <a:rPr lang="en" sz="1950">
                <a:solidFill>
                  <a:schemeClr val="dk1"/>
                </a:solidFill>
                <a:highlight>
                  <a:schemeClr val="lt1"/>
                </a:highlight>
                <a:latin typeface="Trebuchet MS"/>
                <a:ea typeface="Trebuchet MS"/>
                <a:cs typeface="Trebuchet MS"/>
                <a:sym typeface="Trebuchet MS"/>
              </a:rPr>
              <a:t>pho mát: </a:t>
            </a:r>
            <a:r>
              <a:rPr i="1" lang="en" sz="1950">
                <a:solidFill>
                  <a:schemeClr val="dk1"/>
                </a:solidFill>
                <a:highlight>
                  <a:schemeClr val="lt1"/>
                </a:highlight>
                <a:latin typeface="Trebuchet MS"/>
                <a:ea typeface="Trebuchet MS"/>
                <a:cs typeface="Trebuchet MS"/>
                <a:sym typeface="Trebuchet MS"/>
              </a:rPr>
              <a:t>cheese</a:t>
            </a:r>
            <a:r>
              <a:rPr lang="en" sz="1950">
                <a:solidFill>
                  <a:schemeClr val="dk1"/>
                </a:solidFill>
                <a:highlight>
                  <a:schemeClr val="lt1"/>
                </a:highlight>
                <a:latin typeface="Trebuchet MS"/>
                <a:ea typeface="Trebuchet MS"/>
                <a:cs typeface="Trebuchet MS"/>
                <a:sym typeface="Trebuchet MS"/>
              </a:rPr>
              <a:t> 					* trở nên: </a:t>
            </a:r>
            <a:r>
              <a:rPr i="1" lang="en" sz="1950">
                <a:solidFill>
                  <a:schemeClr val="dk1"/>
                </a:solidFill>
                <a:highlight>
                  <a:schemeClr val="lt1"/>
                </a:highlight>
                <a:latin typeface="Trebuchet MS"/>
                <a:ea typeface="Trebuchet MS"/>
                <a:cs typeface="Trebuchet MS"/>
                <a:sym typeface="Trebuchet MS"/>
              </a:rPr>
              <a:t>to become</a:t>
            </a:r>
            <a:r>
              <a:rPr lang="en" sz="1950">
                <a:solidFill>
                  <a:schemeClr val="dk1"/>
                </a:solidFill>
                <a:highlight>
                  <a:schemeClr val="lt1"/>
                </a:highlight>
                <a:latin typeface="Trebuchet MS"/>
                <a:ea typeface="Trebuchet MS"/>
                <a:cs typeface="Trebuchet MS"/>
                <a:sym typeface="Trebuchet MS"/>
              </a:rPr>
              <a:t> </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00000"/>
              </a:lnSpc>
              <a:spcBef>
                <a:spcPts val="1100"/>
              </a:spcBef>
              <a:spcAft>
                <a:spcPts val="0"/>
              </a:spcAft>
              <a:buNone/>
            </a:pPr>
            <a:r>
              <a:rPr lang="en" sz="1950">
                <a:solidFill>
                  <a:schemeClr val="dk1"/>
                </a:solidFill>
                <a:highlight>
                  <a:schemeClr val="lt1"/>
                </a:highlight>
                <a:latin typeface="Trebuchet MS"/>
                <a:ea typeface="Trebuchet MS"/>
                <a:cs typeface="Trebuchet MS"/>
                <a:sym typeface="Trebuchet MS"/>
              </a:rPr>
              <a:t>chia: </a:t>
            </a:r>
            <a:r>
              <a:rPr i="1" lang="en" sz="1950">
                <a:solidFill>
                  <a:schemeClr val="dk1"/>
                </a:solidFill>
                <a:highlight>
                  <a:schemeClr val="lt1"/>
                </a:highlight>
                <a:latin typeface="Trebuchet MS"/>
                <a:ea typeface="Trebuchet MS"/>
                <a:cs typeface="Trebuchet MS"/>
                <a:sym typeface="Trebuchet MS"/>
              </a:rPr>
              <a:t>to split</a:t>
            </a:r>
            <a:r>
              <a:rPr lang="en" sz="1950">
                <a:solidFill>
                  <a:schemeClr val="dk1"/>
                </a:solidFill>
                <a:highlight>
                  <a:schemeClr val="lt1"/>
                </a:highlight>
                <a:latin typeface="Trebuchet MS"/>
                <a:ea typeface="Trebuchet MS"/>
                <a:cs typeface="Trebuchet MS"/>
                <a:sym typeface="Trebuchet MS"/>
              </a:rPr>
              <a:t> 						* tiếp tục: </a:t>
            </a:r>
            <a:r>
              <a:rPr i="1" lang="en" sz="1950">
                <a:solidFill>
                  <a:schemeClr val="dk1"/>
                </a:solidFill>
                <a:highlight>
                  <a:schemeClr val="lt1"/>
                </a:highlight>
                <a:latin typeface="Trebuchet MS"/>
                <a:ea typeface="Trebuchet MS"/>
                <a:cs typeface="Trebuchet MS"/>
                <a:sym typeface="Trebuchet MS"/>
              </a:rPr>
              <a:t>to continue</a:t>
            </a:r>
            <a:r>
              <a:rPr lang="en" sz="1950">
                <a:solidFill>
                  <a:schemeClr val="dk1"/>
                </a:solidFill>
                <a:highlight>
                  <a:schemeClr val="lt1"/>
                </a:highlight>
                <a:latin typeface="Trebuchet MS"/>
                <a:ea typeface="Trebuchet MS"/>
                <a:cs typeface="Trebuchet MS"/>
                <a:sym typeface="Trebuchet MS"/>
              </a:rPr>
              <a:t> </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00000"/>
              </a:lnSpc>
              <a:spcBef>
                <a:spcPts val="1100"/>
              </a:spcBef>
              <a:spcAft>
                <a:spcPts val="0"/>
              </a:spcAft>
              <a:buNone/>
            </a:pPr>
            <a:r>
              <a:rPr lang="en" sz="1950">
                <a:solidFill>
                  <a:schemeClr val="dk1"/>
                </a:solidFill>
                <a:highlight>
                  <a:schemeClr val="lt1"/>
                </a:highlight>
                <a:latin typeface="Trebuchet MS"/>
                <a:ea typeface="Trebuchet MS"/>
                <a:cs typeface="Trebuchet MS"/>
                <a:sym typeface="Trebuchet MS"/>
              </a:rPr>
              <a:t>khổ nỗi: </a:t>
            </a:r>
            <a:r>
              <a:rPr i="1" lang="en" sz="1950">
                <a:solidFill>
                  <a:schemeClr val="dk1"/>
                </a:solidFill>
                <a:highlight>
                  <a:schemeClr val="lt1"/>
                </a:highlight>
                <a:latin typeface="Trebuchet MS"/>
                <a:ea typeface="Trebuchet MS"/>
                <a:cs typeface="Trebuchet MS"/>
                <a:sym typeface="Trebuchet MS"/>
              </a:rPr>
              <a:t>unfortunately</a:t>
            </a:r>
            <a:r>
              <a:rPr lang="en" sz="1950">
                <a:solidFill>
                  <a:schemeClr val="dk1"/>
                </a:solidFill>
                <a:highlight>
                  <a:schemeClr val="lt1"/>
                </a:highlight>
                <a:latin typeface="Trebuchet MS"/>
                <a:ea typeface="Trebuchet MS"/>
                <a:cs typeface="Trebuchet MS"/>
                <a:sym typeface="Trebuchet MS"/>
              </a:rPr>
              <a:t> 				*  từng miếng: </a:t>
            </a:r>
            <a:r>
              <a:rPr i="1" lang="en" sz="1950">
                <a:solidFill>
                  <a:schemeClr val="dk1"/>
                </a:solidFill>
                <a:highlight>
                  <a:schemeClr val="lt1"/>
                </a:highlight>
                <a:latin typeface="Trebuchet MS"/>
                <a:ea typeface="Trebuchet MS"/>
                <a:cs typeface="Trebuchet MS"/>
                <a:sym typeface="Trebuchet MS"/>
              </a:rPr>
              <a:t>each piece</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00000"/>
              </a:lnSpc>
              <a:spcBef>
                <a:spcPts val="1100"/>
              </a:spcBef>
              <a:spcAft>
                <a:spcPts val="0"/>
              </a:spcAft>
              <a:buNone/>
            </a:pPr>
            <a:r>
              <a:rPr lang="en" sz="1950">
                <a:solidFill>
                  <a:schemeClr val="dk1"/>
                </a:solidFill>
                <a:highlight>
                  <a:schemeClr val="lt1"/>
                </a:highlight>
                <a:latin typeface="Trebuchet MS"/>
                <a:ea typeface="Trebuchet MS"/>
                <a:cs typeface="Trebuchet MS"/>
                <a:sym typeface="Trebuchet MS"/>
              </a:rPr>
              <a:t>đòi: </a:t>
            </a:r>
            <a:r>
              <a:rPr i="1" lang="en" sz="1950">
                <a:solidFill>
                  <a:schemeClr val="dk1"/>
                </a:solidFill>
                <a:highlight>
                  <a:schemeClr val="lt1"/>
                </a:highlight>
                <a:latin typeface="Trebuchet MS"/>
                <a:ea typeface="Trebuchet MS"/>
                <a:cs typeface="Trebuchet MS"/>
                <a:sym typeface="Trebuchet MS"/>
              </a:rPr>
              <a:t>to assert, to claim</a:t>
            </a:r>
            <a:r>
              <a:rPr lang="en" sz="1950">
                <a:solidFill>
                  <a:schemeClr val="dk1"/>
                </a:solidFill>
                <a:highlight>
                  <a:schemeClr val="lt1"/>
                </a:highlight>
                <a:latin typeface="Trebuchet MS"/>
                <a:ea typeface="Trebuchet MS"/>
                <a:cs typeface="Trebuchet MS"/>
                <a:sym typeface="Trebuchet MS"/>
              </a:rPr>
              <a:t> 				* cho đến khi: </a:t>
            </a:r>
            <a:r>
              <a:rPr i="1" lang="en" sz="1950">
                <a:solidFill>
                  <a:schemeClr val="dk1"/>
                </a:solidFill>
                <a:highlight>
                  <a:schemeClr val="lt1"/>
                </a:highlight>
                <a:latin typeface="Trebuchet MS"/>
                <a:ea typeface="Trebuchet MS"/>
                <a:cs typeface="Trebuchet MS"/>
                <a:sym typeface="Trebuchet MS"/>
              </a:rPr>
              <a:t>until</a:t>
            </a:r>
            <a:r>
              <a:rPr lang="en" sz="1950">
                <a:solidFill>
                  <a:schemeClr val="dk1"/>
                </a:solidFill>
                <a:highlight>
                  <a:schemeClr val="lt1"/>
                </a:highlight>
                <a:latin typeface="Trebuchet MS"/>
                <a:ea typeface="Trebuchet MS"/>
                <a:cs typeface="Trebuchet MS"/>
                <a:sym typeface="Trebuchet MS"/>
              </a:rPr>
              <a:t> </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00000"/>
              </a:lnSpc>
              <a:spcBef>
                <a:spcPts val="1100"/>
              </a:spcBef>
              <a:spcAft>
                <a:spcPts val="0"/>
              </a:spcAft>
              <a:buNone/>
            </a:pPr>
            <a:r>
              <a:rPr lang="en" sz="1950">
                <a:solidFill>
                  <a:schemeClr val="dk1"/>
                </a:solidFill>
                <a:highlight>
                  <a:schemeClr val="lt1"/>
                </a:highlight>
                <a:latin typeface="Trebuchet MS"/>
                <a:ea typeface="Trebuchet MS"/>
                <a:cs typeface="Trebuchet MS"/>
                <a:sym typeface="Trebuchet MS"/>
              </a:rPr>
              <a:t>giải quyết – </a:t>
            </a:r>
            <a:r>
              <a:rPr i="1" lang="en" sz="1950">
                <a:solidFill>
                  <a:schemeClr val="dk1"/>
                </a:solidFill>
                <a:highlight>
                  <a:schemeClr val="lt1"/>
                </a:highlight>
                <a:latin typeface="Trebuchet MS"/>
                <a:ea typeface="Trebuchet MS"/>
                <a:cs typeface="Trebuchet MS"/>
                <a:sym typeface="Trebuchet MS"/>
              </a:rPr>
              <a:t>to solve</a:t>
            </a:r>
            <a:r>
              <a:rPr lang="en" sz="1950">
                <a:solidFill>
                  <a:schemeClr val="dk1"/>
                </a:solidFill>
                <a:highlight>
                  <a:schemeClr val="lt1"/>
                </a:highlight>
                <a:latin typeface="Trebuchet MS"/>
                <a:ea typeface="Trebuchet MS"/>
                <a:cs typeface="Trebuchet MS"/>
                <a:sym typeface="Trebuchet MS"/>
              </a:rPr>
              <a:t> 					 * bé xíu: </a:t>
            </a:r>
            <a:r>
              <a:rPr i="1" lang="en" sz="1950">
                <a:solidFill>
                  <a:schemeClr val="dk1"/>
                </a:solidFill>
                <a:highlight>
                  <a:schemeClr val="lt1"/>
                </a:highlight>
                <a:latin typeface="Trebuchet MS"/>
                <a:ea typeface="Trebuchet MS"/>
                <a:cs typeface="Trebuchet MS"/>
                <a:sym typeface="Trebuchet MS"/>
              </a:rPr>
              <a:t>very small</a:t>
            </a:r>
            <a:r>
              <a:rPr lang="en" sz="1950">
                <a:solidFill>
                  <a:schemeClr val="dk1"/>
                </a:solidFill>
                <a:highlight>
                  <a:schemeClr val="lt1"/>
                </a:highlight>
                <a:latin typeface="Trebuchet MS"/>
                <a:ea typeface="Trebuchet MS"/>
                <a:cs typeface="Trebuchet MS"/>
                <a:sym typeface="Trebuchet MS"/>
              </a:rPr>
              <a:t> </a:t>
            </a:r>
            <a:endParaRPr sz="1950">
              <a:solidFill>
                <a:schemeClr val="dk1"/>
              </a:solidFill>
              <a:highlight>
                <a:schemeClr val="lt1"/>
              </a:highlight>
              <a:latin typeface="Trebuchet MS"/>
              <a:ea typeface="Trebuchet MS"/>
              <a:cs typeface="Trebuchet MS"/>
              <a:sym typeface="Trebuchet MS"/>
            </a:endParaRPr>
          </a:p>
          <a:p>
            <a:pPr indent="0" lvl="0" marL="0" rtl="0" algn="l">
              <a:lnSpc>
                <a:spcPct val="143181"/>
              </a:lnSpc>
              <a:spcBef>
                <a:spcPts val="1100"/>
              </a:spcBef>
              <a:spcAft>
                <a:spcPts val="0"/>
              </a:spcAft>
              <a:buClr>
                <a:schemeClr val="dk1"/>
              </a:buClr>
              <a:buSzPts val="1100"/>
              <a:buFont typeface="Arial"/>
              <a:buNone/>
            </a:pPr>
            <a:r>
              <a:rPr lang="en" sz="1950">
                <a:solidFill>
                  <a:schemeClr val="dk1"/>
                </a:solidFill>
                <a:highlight>
                  <a:schemeClr val="lt1"/>
                </a:highlight>
                <a:latin typeface="Trebuchet MS"/>
                <a:ea typeface="Trebuchet MS"/>
                <a:cs typeface="Trebuchet MS"/>
                <a:sym typeface="Trebuchet MS"/>
              </a:rPr>
              <a:t>hãy yên tâm: </a:t>
            </a:r>
            <a:r>
              <a:rPr i="1" lang="en" sz="1950">
                <a:solidFill>
                  <a:schemeClr val="dk1"/>
                </a:solidFill>
                <a:highlight>
                  <a:schemeClr val="lt1"/>
                </a:highlight>
                <a:latin typeface="Trebuchet MS"/>
                <a:ea typeface="Trebuchet MS"/>
                <a:cs typeface="Trebuchet MS"/>
                <a:sym typeface="Trebuchet MS"/>
              </a:rPr>
              <a:t>don’t worry</a:t>
            </a:r>
            <a:r>
              <a:rPr lang="en" sz="1950">
                <a:solidFill>
                  <a:schemeClr val="dk1"/>
                </a:solidFill>
                <a:highlight>
                  <a:schemeClr val="lt1"/>
                </a:highlight>
                <a:latin typeface="Trebuchet MS"/>
                <a:ea typeface="Trebuchet MS"/>
                <a:cs typeface="Trebuchet MS"/>
                <a:sym typeface="Trebuchet MS"/>
              </a:rPr>
              <a:t> 			*  năn nỉ: </a:t>
            </a:r>
            <a:r>
              <a:rPr i="1" lang="en" sz="1950">
                <a:solidFill>
                  <a:schemeClr val="dk1"/>
                </a:solidFill>
                <a:highlight>
                  <a:schemeClr val="lt1"/>
                </a:highlight>
                <a:latin typeface="Trebuchet MS"/>
                <a:ea typeface="Trebuchet MS"/>
                <a:cs typeface="Trebuchet MS"/>
                <a:sym typeface="Trebuchet MS"/>
              </a:rPr>
              <a:t>to beg</a:t>
            </a:r>
            <a:r>
              <a:rPr lang="en" sz="1950">
                <a:solidFill>
                  <a:schemeClr val="dk1"/>
                </a:solidFill>
                <a:highlight>
                  <a:schemeClr val="lt1"/>
                </a:highlight>
                <a:latin typeface="Trebuchet MS"/>
                <a:ea typeface="Trebuchet MS"/>
                <a:cs typeface="Trebuchet MS"/>
                <a:sym typeface="Trebuchet MS"/>
              </a:rPr>
              <a:t> hài lòng: </a:t>
            </a:r>
            <a:r>
              <a:rPr i="1" lang="en" sz="1950">
                <a:solidFill>
                  <a:schemeClr val="dk1"/>
                </a:solidFill>
                <a:highlight>
                  <a:schemeClr val="lt1"/>
                </a:highlight>
                <a:latin typeface="Trebuchet MS"/>
                <a:ea typeface="Trebuchet MS"/>
                <a:cs typeface="Trebuchet MS"/>
                <a:sym typeface="Trebuchet MS"/>
              </a:rPr>
              <a:t>to satisfy</a:t>
            </a:r>
            <a:r>
              <a:rPr lang="en" sz="1950">
                <a:solidFill>
                  <a:schemeClr val="dk1"/>
                </a:solidFill>
                <a:highlight>
                  <a:schemeClr val="lt1"/>
                </a:highlight>
                <a:latin typeface="Trebuchet MS"/>
                <a:ea typeface="Trebuchet MS"/>
                <a:cs typeface="Trebuchet MS"/>
                <a:sym typeface="Trebuchet MS"/>
              </a:rPr>
              <a:t> – khôn lanh: </a:t>
            </a:r>
            <a:r>
              <a:rPr i="1" lang="en" sz="1950">
                <a:solidFill>
                  <a:schemeClr val="dk1"/>
                </a:solidFill>
                <a:highlight>
                  <a:schemeClr val="lt1"/>
                </a:highlight>
                <a:latin typeface="Trebuchet MS"/>
                <a:ea typeface="Trebuchet MS"/>
                <a:cs typeface="Trebuchet MS"/>
                <a:sym typeface="Trebuchet MS"/>
              </a:rPr>
              <a:t>shrewd</a:t>
            </a:r>
            <a:r>
              <a:rPr lang="en" sz="1950">
                <a:solidFill>
                  <a:schemeClr val="dk1"/>
                </a:solidFill>
                <a:highlight>
                  <a:schemeClr val="lt1"/>
                </a:highlight>
                <a:latin typeface="Trebuchet MS"/>
                <a:ea typeface="Trebuchet MS"/>
                <a:cs typeface="Trebuchet MS"/>
                <a:sym typeface="Trebuchet MS"/>
              </a:rPr>
              <a:t> 					* nhanh tay: </a:t>
            </a:r>
            <a:r>
              <a:rPr i="1" lang="en" sz="1950">
                <a:solidFill>
                  <a:schemeClr val="dk1"/>
                </a:solidFill>
                <a:highlight>
                  <a:schemeClr val="lt1"/>
                </a:highlight>
                <a:latin typeface="Trebuchet MS"/>
                <a:ea typeface="Trebuchet MS"/>
                <a:cs typeface="Trebuchet MS"/>
                <a:sym typeface="Trebuchet MS"/>
              </a:rPr>
              <a:t>quickly (with hands)</a:t>
            </a:r>
            <a:endParaRPr i="1" sz="1950">
              <a:solidFill>
                <a:schemeClr val="dk1"/>
              </a:solidFill>
              <a:highlight>
                <a:schemeClr val="lt1"/>
              </a:highlight>
              <a:latin typeface="Trebuchet MS"/>
              <a:ea typeface="Trebuchet MS"/>
              <a:cs typeface="Trebuchet MS"/>
              <a:sym typeface="Trebuchet MS"/>
            </a:endParaRPr>
          </a:p>
          <a:p>
            <a:pPr indent="0" lvl="0" marL="0" rtl="0" algn="l">
              <a:spcBef>
                <a:spcPts val="1100"/>
              </a:spcBef>
              <a:spcAft>
                <a:spcPts val="1600"/>
              </a:spcAft>
              <a:buNone/>
            </a:pPr>
            <a:r>
              <a:t/>
            </a:r>
            <a:endParaRPr sz="22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